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3" r:id="rId2"/>
    <p:sldId id="386" r:id="rId3"/>
    <p:sldId id="424" r:id="rId4"/>
    <p:sldId id="318" r:id="rId5"/>
    <p:sldId id="333" r:id="rId6"/>
    <p:sldId id="351" r:id="rId7"/>
    <p:sldId id="288" r:id="rId8"/>
    <p:sldId id="387" r:id="rId9"/>
    <p:sldId id="388" r:id="rId10"/>
    <p:sldId id="397" r:id="rId11"/>
    <p:sldId id="423" r:id="rId12"/>
    <p:sldId id="421" r:id="rId13"/>
    <p:sldId id="396" r:id="rId14"/>
    <p:sldId id="390" r:id="rId15"/>
    <p:sldId id="393" r:id="rId16"/>
    <p:sldId id="399" r:id="rId17"/>
    <p:sldId id="394" r:id="rId18"/>
    <p:sldId id="422" r:id="rId19"/>
    <p:sldId id="400" r:id="rId20"/>
    <p:sldId id="403" r:id="rId21"/>
    <p:sldId id="404" r:id="rId22"/>
    <p:sldId id="405" r:id="rId23"/>
    <p:sldId id="406" r:id="rId24"/>
    <p:sldId id="407" r:id="rId25"/>
    <p:sldId id="409" r:id="rId26"/>
    <p:sldId id="408" r:id="rId27"/>
    <p:sldId id="412" r:id="rId28"/>
    <p:sldId id="410" r:id="rId29"/>
    <p:sldId id="411" r:id="rId30"/>
    <p:sldId id="413" r:id="rId31"/>
    <p:sldId id="418" r:id="rId32"/>
    <p:sldId id="417" r:id="rId33"/>
    <p:sldId id="414" r:id="rId34"/>
    <p:sldId id="416" r:id="rId35"/>
    <p:sldId id="415" r:id="rId36"/>
    <p:sldId id="419" r:id="rId37"/>
    <p:sldId id="420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3300"/>
    <a:srgbClr val="FF9900"/>
    <a:srgbClr val="006600"/>
    <a:srgbClr val="FF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96" autoAdjust="0"/>
  </p:normalViewPr>
  <p:slideViewPr>
    <p:cSldViewPr>
      <p:cViewPr varScale="1">
        <p:scale>
          <a:sx n="76" d="100"/>
          <a:sy n="76" d="100"/>
        </p:scale>
        <p:origin x="7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599122-6131-4E93-A089-62CC1B1C57BD}" type="datetimeFigureOut">
              <a:rPr lang="en-US" altLang="zh-CN"/>
              <a:pPr/>
              <a:t>7/12/2022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A9291A-0ADB-4BD2-9836-F38671D896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7870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BE6DC41-C4EB-43C6-8000-F76D3D2D5492}" type="slidenum">
              <a:rPr lang="en-US" altLang="zh-CN">
                <a:latin typeface="Times New Roman" pitchFamily="18" charset="0"/>
              </a:rPr>
              <a:pPr/>
              <a:t>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9291A-0ADB-4BD2-9836-F38671D896D8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11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9312AF95-7805-488A-97B4-5726149DF952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33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898900" y="8677275"/>
            <a:ext cx="294481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46" tIns="45574" rIns="91146" bIns="45574" anchor="b"/>
          <a:lstStyle/>
          <a:p>
            <a:pPr algn="r" defTabSz="911225" eaLnBrk="0" hangingPunct="0"/>
            <a:fld id="{FBAAB89C-0FF5-4617-8BF9-A2E3E9B81FDC}" type="slidenum">
              <a:rPr lang="en-US" altLang="zh-CN" sz="1200">
                <a:latin typeface="Times New Roman" pitchFamily="18" charset="0"/>
              </a:rPr>
              <a:pPr algn="r" defTabSz="911225" eaLnBrk="0" hangingPunct="0"/>
              <a:t>33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7982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9312AF95-7805-488A-97B4-5726149DF952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34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898900" y="8677275"/>
            <a:ext cx="294481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146" tIns="45574" rIns="91146" bIns="45574" anchor="b"/>
          <a:lstStyle/>
          <a:p>
            <a:pPr algn="r" defTabSz="911225" eaLnBrk="0" hangingPunct="0"/>
            <a:fld id="{FBAAB89C-0FF5-4617-8BF9-A2E3E9B81FDC}" type="slidenum">
              <a:rPr lang="en-US" altLang="zh-CN" sz="1200">
                <a:latin typeface="Times New Roman" pitchFamily="18" charset="0"/>
              </a:rPr>
              <a:pPr algn="r" defTabSz="911225" eaLnBrk="0" hangingPunct="0"/>
              <a:t>34</a:t>
            </a:fld>
            <a:endParaRPr lang="en-US" altLang="zh-CN" sz="1200">
              <a:latin typeface="Times New Roman" pitchFamily="18" charset="0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0479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9291A-0ADB-4BD2-9836-F38671D896D8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30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598F16B9-D0EA-45B0-ACCD-536582C894CB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6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defTabSz="91122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defRPr/>
            </a:pPr>
            <a:fld id="{C16A0260-FDFE-4AE9-907B-2786652E5146}" type="slidenum">
              <a:rPr lang="en-US" smtClean="0">
                <a:latin typeface="Times New Roman" pitchFamily="18" charset="0"/>
                <a:ea typeface="SimSun" pitchFamily="2" charset="-122"/>
                <a:cs typeface="+mn-cs"/>
              </a:rPr>
              <a:pPr eaLnBrk="0" hangingPunct="0">
                <a:defRPr/>
              </a:pPr>
              <a:t>7</a:t>
            </a:fld>
            <a:endParaRPr lang="en-US" smtClean="0">
              <a:latin typeface="Times New Roman" pitchFamily="18" charset="0"/>
              <a:ea typeface="SimSun" pitchFamily="2" charset="-122"/>
              <a:cs typeface="+mn-cs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4344988"/>
            <a:ext cx="5483225" cy="411321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0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8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42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19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8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471D2-5546-4827-BF8D-B2CDB524243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27C0B-9BC3-4BA1-8A10-47E4802428F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9F17A-D6CC-4B65-A388-D7D2BA6A91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256314" y="2177143"/>
            <a:ext cx="4887686" cy="468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2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8D843-1D60-43D0-BE92-9CC28442D99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805BBA-FEDE-4775-9D4B-B2BA17CAF1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B284A-1F5E-4628-BDA7-D15F85E5C3E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997D0-395A-441B-B3F1-6237EBC0F6B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B7B59-6B06-42AD-BB15-B2EA111119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DFF6F88D-4DE5-4DA5-8E63-8D4E9AEBF4A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632B6-FD27-457B-BFF0-4DB29548ABE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59556-8696-4750-A04A-D8ED5110B95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8DAC399B-75B6-486C-8BE1-2B1E15F9229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jpg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3.jp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jpg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4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55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5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57200" y="1981200"/>
            <a:ext cx="8001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800" b="1" dirty="0" smtClean="0">
                <a:latin typeface="Arial" pitchFamily="34" charset="0"/>
                <a:cs typeface="Arial" pitchFamily="34" charset="0"/>
              </a:rPr>
              <a:t>Quasiparticle and electron-hole excitations in solids: theory and computation </a:t>
            </a:r>
          </a:p>
          <a:p>
            <a:pPr algn="ctr"/>
            <a:r>
              <a:rPr lang="en-US" altLang="zh-CN" sz="2800" b="1" dirty="0" smtClean="0">
                <a:latin typeface="Arial" pitchFamily="34" charset="0"/>
                <a:cs typeface="Arial" pitchFamily="34" charset="0"/>
              </a:rPr>
              <a:t>(Part </a:t>
            </a:r>
            <a:r>
              <a:rPr lang="en-US" altLang="zh-CN" sz="2800" b="1" dirty="0" smtClean="0">
                <a:latin typeface="Arial" pitchFamily="34" charset="0"/>
                <a:cs typeface="Arial" pitchFamily="34" charset="0"/>
              </a:rPr>
              <a:t>2)</a:t>
            </a:r>
            <a:endParaRPr lang="en-US" altLang="zh-CN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928687" y="3442085"/>
            <a:ext cx="705802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latin typeface="Arial" charset="0"/>
              </a:rPr>
              <a:t>Peihong Zhang</a:t>
            </a:r>
            <a:endParaRPr lang="en-US" altLang="zh-CN" sz="2400" dirty="0">
              <a:latin typeface="Arial" charset="0"/>
            </a:endParaRPr>
          </a:p>
          <a:p>
            <a:pPr algn="ctr"/>
            <a:r>
              <a:rPr lang="en-US" altLang="zh-CN" sz="2400" dirty="0">
                <a:latin typeface="Arial" charset="0"/>
              </a:rPr>
              <a:t>Department of Physic, University at </a:t>
            </a:r>
            <a:r>
              <a:rPr lang="en-US" altLang="zh-CN" sz="2400" dirty="0" smtClean="0">
                <a:latin typeface="Arial" charset="0"/>
              </a:rPr>
              <a:t>Buffalo</a:t>
            </a:r>
            <a:endParaRPr lang="en-US" altLang="zh-CN" sz="2400" dirty="0">
              <a:latin typeface="Arial" charset="0"/>
            </a:endParaRPr>
          </a:p>
        </p:txBody>
      </p:sp>
      <p:sp>
        <p:nvSpPr>
          <p:cNvPr id="2052" name="Rectangle 10"/>
          <p:cNvSpPr>
            <a:spLocks noChangeArrowheads="1"/>
          </p:cNvSpPr>
          <p:nvPr/>
        </p:nvSpPr>
        <p:spPr bwMode="auto">
          <a:xfrm>
            <a:off x="0" y="1443038"/>
            <a:ext cx="9144000" cy="114300"/>
          </a:xfrm>
          <a:prstGeom prst="rect">
            <a:avLst/>
          </a:prstGeom>
          <a:gradFill rotWithShape="1">
            <a:gsLst>
              <a:gs pos="0">
                <a:srgbClr val="3333FF"/>
              </a:gs>
              <a:gs pos="50000">
                <a:srgbClr val="151569"/>
              </a:gs>
              <a:gs pos="100000">
                <a:srgbClr val="3333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2053" name="Rectangle 11"/>
          <p:cNvSpPr>
            <a:spLocks noChangeArrowheads="1"/>
          </p:cNvSpPr>
          <p:nvPr/>
        </p:nvSpPr>
        <p:spPr bwMode="auto">
          <a:xfrm>
            <a:off x="641350" y="4910138"/>
            <a:ext cx="7810500" cy="114300"/>
          </a:xfrm>
          <a:prstGeom prst="rect">
            <a:avLst/>
          </a:prstGeom>
          <a:gradFill rotWithShape="1">
            <a:gsLst>
              <a:gs pos="0">
                <a:srgbClr val="3333FF"/>
              </a:gs>
              <a:gs pos="100000">
                <a:srgbClr val="18187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pic>
        <p:nvPicPr>
          <p:cNvPr id="2055" name="Picture 4" descr="2line_colo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74875" y="0"/>
            <a:ext cx="4870450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304800"/>
            <a:ext cx="7772400" cy="685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200" b="1" i="1" dirty="0" smtClean="0">
                <a:solidFill>
                  <a:srgbClr val="0000FF"/>
                </a:solidFill>
                <a:latin typeface="+mj-lt"/>
              </a:rPr>
              <a:t>GW calculations for 2D materials: Challenges</a:t>
            </a:r>
            <a:endParaRPr lang="en-US" sz="3200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7976" y="1236218"/>
            <a:ext cx="8420388" cy="485978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Char char="-"/>
              <a:defRPr sz="135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 smtClean="0"/>
              <a:t>Need to avoid fictitious interlayer interaction</a:t>
            </a:r>
          </a:p>
          <a:p>
            <a:pPr marL="341313" indent="-341313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- </a:t>
            </a:r>
            <a:r>
              <a:rPr lang="en-US" sz="2000" dirty="0" smtClean="0">
                <a:solidFill>
                  <a:srgbClr val="0000FF"/>
                </a:solidFill>
              </a:rPr>
              <a:t>Long-range Coulomb interaction </a:t>
            </a:r>
            <a:r>
              <a:rPr lang="en-US" sz="2000" dirty="0" smtClean="0"/>
              <a:t>means slow convergence with respect to the interlayer distance; a </a:t>
            </a:r>
            <a:r>
              <a:rPr lang="en-US" sz="2000" dirty="0" smtClean="0">
                <a:solidFill>
                  <a:srgbClr val="0000FF"/>
                </a:solidFill>
              </a:rPr>
              <a:t>large vacuum layer</a:t>
            </a:r>
            <a:r>
              <a:rPr lang="en-US" sz="2000" dirty="0" smtClean="0"/>
              <a:t> is needed even if truncated Coulomb interaction is used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 smtClean="0"/>
              <a:t>   - A large number of conduction bands (</a:t>
            </a:r>
            <a:r>
              <a:rPr lang="en-US" sz="2000" dirty="0" err="1" smtClean="0"/>
              <a:t>Nc</a:t>
            </a:r>
            <a:r>
              <a:rPr lang="en-US" sz="2000" dirty="0" smtClean="0"/>
              <a:t>) is needed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 smtClean="0"/>
              <a:t>Asymptotic behavior of the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dielectric function at small q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An </a:t>
            </a:r>
            <a:r>
              <a:rPr lang="en-US" sz="2000" dirty="0" smtClean="0">
                <a:solidFill>
                  <a:srgbClr val="0000FF"/>
                </a:solidFill>
              </a:rPr>
              <a:t>extremely dense k-grid </a:t>
            </a:r>
            <a:r>
              <a:rPr lang="en-US" sz="2000" dirty="0" smtClean="0"/>
              <a:t>is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needed for 2D GW calculations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68" y="3238868"/>
            <a:ext cx="5061332" cy="35429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681037" y="3422650"/>
          <a:ext cx="35861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73" name="Equation" r:id="rId5" imgW="1765080" imgH="228600" progId="Equation.3">
                  <p:embed/>
                </p:oleObj>
              </mc:Choice>
              <mc:Fallback>
                <p:oleObj name="Equation" r:id="rId5" imgW="1765080" imgH="228600" progId="Equation.3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" y="3422650"/>
                        <a:ext cx="3586163" cy="4635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4746695" y="3429000"/>
            <a:ext cx="838200" cy="12954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842573" y="3657600"/>
            <a:ext cx="976194" cy="338554"/>
            <a:chOff x="7744078" y="3657600"/>
            <a:chExt cx="976194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7744078" y="3657600"/>
              <a:ext cx="9761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3D</a:t>
              </a:r>
              <a:endParaRPr lang="en-US" sz="1600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177676" y="3834277"/>
              <a:ext cx="432924" cy="7473"/>
            </a:xfrm>
            <a:prstGeom prst="line">
              <a:avLst/>
            </a:prstGeom>
            <a:ln w="317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val 17"/>
          <p:cNvSpPr/>
          <p:nvPr/>
        </p:nvSpPr>
        <p:spPr>
          <a:xfrm>
            <a:off x="4746695" y="5479994"/>
            <a:ext cx="914400" cy="64770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51495" y="3990099"/>
            <a:ext cx="2630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Sudden change at small q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12558" y="5190959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Smooth as q-&gt;0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0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562" name="Picture 2" descr="https://www.nano-tcad.ethz.ch/fileadmin/_processed_/csm_mos2_structure_6dedf1c0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73" y="31532"/>
            <a:ext cx="3135791" cy="179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76200"/>
            <a:ext cx="86868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2D materials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2048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38100" y="2579512"/>
            <a:ext cx="7086600" cy="3959400"/>
            <a:chOff x="685800" y="2008814"/>
            <a:chExt cx="6159500" cy="3419650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8774219"/>
                </p:ext>
              </p:extLst>
            </p:nvPr>
          </p:nvGraphicFramePr>
          <p:xfrm>
            <a:off x="685800" y="2008814"/>
            <a:ext cx="6089650" cy="295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22" r:id="rId4" imgW="12152160" imgH="5879160" progId="">
                    <p:embed/>
                  </p:oleObj>
                </mc:Choice>
                <mc:Fallback>
                  <p:oleObj r:id="rId4" imgW="12152160" imgH="58791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85800" y="2008814"/>
                          <a:ext cx="6089650" cy="2952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076877"/>
                </p:ext>
              </p:extLst>
            </p:nvPr>
          </p:nvGraphicFramePr>
          <p:xfrm>
            <a:off x="1066800" y="4939514"/>
            <a:ext cx="5778500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23" r:id="rId6" imgW="11530080" imgH="977760" progId="">
                    <p:embed/>
                  </p:oleObj>
                </mc:Choice>
                <mc:Fallback>
                  <p:oleObj r:id="rId6" imgW="11530080" imgH="977760" progId="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66800" y="4939514"/>
                          <a:ext cx="5778500" cy="488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3276600" y="3972157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MoS2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2799" y="1718102"/>
            <a:ext cx="5655547" cy="83099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GW band gap of MoS2 as a function of number of bands included in the calculation</a:t>
            </a:r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798018" y="5885051"/>
            <a:ext cx="6286500" cy="383563"/>
          </a:xfrm>
          <a:prstGeom prst="ellipse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1158" y="2597083"/>
            <a:ext cx="6286500" cy="383563"/>
          </a:xfrm>
          <a:prstGeom prst="ellipse">
            <a:avLst/>
          </a:prstGeom>
          <a:solidFill>
            <a:srgbClr val="0000CC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77658" y="2205502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method</a:t>
            </a:r>
          </a:p>
          <a:p>
            <a:r>
              <a:rPr lang="en-US" sz="2400" dirty="0" smtClean="0"/>
              <a:t>(Energy integration)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084518" y="5398153"/>
            <a:ext cx="2036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Old method</a:t>
            </a:r>
          </a:p>
          <a:p>
            <a:r>
              <a:rPr lang="en-US" sz="2400" dirty="0" smtClean="0"/>
              <a:t>(band-by-band summation)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7517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304800"/>
            <a:ext cx="7772400" cy="685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600" b="1" i="1" dirty="0" smtClean="0">
                <a:solidFill>
                  <a:srgbClr val="0000FF"/>
                </a:solidFill>
                <a:latin typeface="+mj-lt"/>
              </a:rPr>
              <a:t>2D dielectric screening</a:t>
            </a:r>
            <a:endParaRPr lang="en-US" sz="3600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681407" cy="4495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7200" y="3657600"/>
            <a:ext cx="4681407" cy="381000"/>
          </a:xfrm>
          <a:prstGeom prst="rect">
            <a:avLst/>
          </a:prstGeom>
          <a:solidFill>
            <a:srgbClr val="0000FF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15000" y="3276600"/>
            <a:ext cx="284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Ineffective long wave length screening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37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562" name="Picture 2" descr="https://www.nano-tcad.ethz.ch/fileadmin/_processed_/csm_mos2_structure_6dedf1c0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3" y="31532"/>
            <a:ext cx="3534642" cy="20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76200"/>
            <a:ext cx="86868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2D materials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sp>
        <p:nvSpPr>
          <p:cNvPr id="2048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6919912" cy="467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95600" y="1954924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converged GW calculations for 2D materials with a speed-up factor of about 20 ~ 30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934200" y="3047999"/>
            <a:ext cx="210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GW band gap converges extremely slowly! Why?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319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2"/>
          <p:cNvSpPr txBox="1">
            <a:spLocks/>
          </p:cNvSpPr>
          <p:nvPr/>
        </p:nvSpPr>
        <p:spPr>
          <a:xfrm>
            <a:off x="349828" y="1219200"/>
            <a:ext cx="8565571" cy="5334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Char char="-"/>
              <a:defRPr sz="135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For simple 2D materials such as MoS</a:t>
            </a:r>
            <a:r>
              <a:rPr lang="en-US" sz="2400" baseline="-25000" dirty="0" smtClean="0">
                <a:latin typeface="+mn-lt"/>
              </a:rPr>
              <a:t>2</a:t>
            </a:r>
            <a:r>
              <a:rPr lang="en-US" sz="2400" dirty="0" smtClean="0">
                <a:latin typeface="+mn-lt"/>
              </a:rPr>
              <a:t> and MoSe</a:t>
            </a:r>
            <a:r>
              <a:rPr lang="en-US" sz="2400" baseline="-25000" dirty="0" smtClean="0">
                <a:latin typeface="+mn-lt"/>
              </a:rPr>
              <a:t>2</a:t>
            </a:r>
            <a:r>
              <a:rPr lang="en-US" sz="2400" dirty="0" smtClean="0">
                <a:latin typeface="+mn-lt"/>
              </a:rPr>
              <a:t>, we need  </a:t>
            </a:r>
            <a:r>
              <a:rPr lang="en-US" sz="2400" b="1" dirty="0" smtClean="0">
                <a:solidFill>
                  <a:srgbClr val="0000FF"/>
                </a:solidFill>
                <a:latin typeface="+mn-lt"/>
              </a:rPr>
              <a:t> ~10,000 </a:t>
            </a:r>
            <a:r>
              <a:rPr lang="en-US" sz="2400" dirty="0" smtClean="0">
                <a:latin typeface="+mn-lt"/>
              </a:rPr>
              <a:t>bands and at least a </a:t>
            </a:r>
            <a:r>
              <a:rPr lang="en-US" sz="2400" b="1" dirty="0" smtClean="0">
                <a:solidFill>
                  <a:srgbClr val="0000FF"/>
                </a:solidFill>
                <a:latin typeface="+mn-lt"/>
              </a:rPr>
              <a:t>24x24x1</a:t>
            </a:r>
            <a:r>
              <a:rPr lang="en-US" sz="2400" dirty="0" smtClean="0">
                <a:latin typeface="+mn-lt"/>
              </a:rPr>
              <a:t> k-grid to properly converge the quasiparticle properties using conventional GW methods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Scaling of the computational cost of GW calculations with respect to number of k points:</a:t>
            </a:r>
          </a:p>
          <a:p>
            <a:pPr marL="233363" indent="-233363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dirty="0" smtClean="0">
                <a:latin typeface="+mn-lt"/>
              </a:rPr>
              <a:t>  - Compared with a calculation using a </a:t>
            </a:r>
            <a:r>
              <a:rPr lang="en-US" sz="2400" b="1" dirty="0" smtClean="0">
                <a:solidFill>
                  <a:srgbClr val="0000FF"/>
                </a:solidFill>
                <a:latin typeface="+mn-lt"/>
              </a:rPr>
              <a:t>6x6x1</a:t>
            </a:r>
            <a:r>
              <a:rPr lang="en-US" sz="2400" dirty="0" smtClean="0">
                <a:latin typeface="+mn-lt"/>
              </a:rPr>
              <a:t> k-grid, a calculation using a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24x24x1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k-grid is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>
              <a:latin typeface="+mn-lt"/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None/>
            </a:pPr>
            <a:endParaRPr lang="en-US" sz="2400" dirty="0" smtClean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latin typeface="+mn-lt"/>
              </a:rPr>
              <a:t>Also, the number of bands will scale linearly with the system size, and the computation cost scales as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+mn-lt"/>
              </a:rPr>
              <a:t>It is nearly impossible to carry out fully converged GW calculations for </a:t>
            </a:r>
            <a:r>
              <a:rPr lang="en-US" sz="2400" dirty="0" smtClean="0">
                <a:solidFill>
                  <a:srgbClr val="0000FF"/>
                </a:solidFill>
                <a:latin typeface="+mn-lt"/>
              </a:rPr>
              <a:t>complex 2D materials</a:t>
            </a:r>
            <a:r>
              <a:rPr lang="en-US" sz="2400" dirty="0" smtClean="0">
                <a:latin typeface="+mn-lt"/>
              </a:rPr>
              <a:t> using current methods</a:t>
            </a:r>
            <a:endParaRPr 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8425" y="255825"/>
            <a:ext cx="7772400" cy="685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200" b="1" i="1" dirty="0" smtClean="0">
                <a:solidFill>
                  <a:srgbClr val="0000FF"/>
                </a:solidFill>
                <a:latin typeface="+mj-lt"/>
              </a:rPr>
              <a:t>GW calculations for 2D materials: Challenges</a:t>
            </a:r>
            <a:endParaRPr lang="en-US" sz="3200" b="1" i="1" dirty="0">
              <a:solidFill>
                <a:srgbClr val="0000FF"/>
              </a:solidFill>
              <a:latin typeface="+mj-lt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549650" y="2872746"/>
          <a:ext cx="8699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5" name="Equation" r:id="rId4" imgW="457200" imgH="241200" progId="Equation.3">
                  <p:embed/>
                </p:oleObj>
              </mc:Choice>
              <mc:Fallback>
                <p:oleObj name="Equation" r:id="rId4" imgW="457200" imgH="2412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2872746"/>
                        <a:ext cx="869950" cy="458788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2146514" y="4267200"/>
          <a:ext cx="485097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6" name="Equation" r:id="rId6" imgW="2209680" imgH="228600" progId="Equation.3">
                  <p:embed/>
                </p:oleObj>
              </mc:Choice>
              <mc:Fallback>
                <p:oleObj name="Equation" r:id="rId6" imgW="2209680" imgH="228600" progId="Equation.3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514" y="4267200"/>
                        <a:ext cx="4850972" cy="4984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5039684" y="5376532"/>
          <a:ext cx="1111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7" name="Equation" r:id="rId8" imgW="583920" imgH="241200" progId="Equation.3">
                  <p:embed/>
                </p:oleObj>
              </mc:Choice>
              <mc:Fallback>
                <p:oleObj name="Equation" r:id="rId8" imgW="583920" imgH="24120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684" y="5376532"/>
                        <a:ext cx="1111250" cy="4572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00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237865"/>
            <a:ext cx="4400550" cy="351622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76200" y="293661"/>
            <a:ext cx="8839200" cy="6378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600" b="1" i="1" dirty="0">
                <a:solidFill>
                  <a:srgbClr val="0000FF"/>
                </a:solidFill>
                <a:latin typeface="+mn-lt"/>
              </a:rPr>
              <a:t>GW calculations for 2D materials: Challenges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6200" y="1219201"/>
            <a:ext cx="8543000" cy="11430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Times" charset="0"/>
              <a:buChar char="•"/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Times" charset="0"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 b="0" i="1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9pPr>
          </a:lstStyle>
          <a:p>
            <a:pPr marL="114300" lvl="1" indent="-114300"/>
            <a:r>
              <a:rPr lang="en-US" kern="0" dirty="0" smtClean="0">
                <a:solidFill>
                  <a:schemeClr val="tx1"/>
                </a:solidFill>
                <a:latin typeface="+mn-lt"/>
              </a:rPr>
              <a:t> In the conventional GW approach, the integration of the self-energy within the Brillouin zone (BZ) is carried out by a summation on a uniform k-grid: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0287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76129"/>
              </p:ext>
            </p:extLst>
          </p:nvPr>
        </p:nvGraphicFramePr>
        <p:xfrm>
          <a:off x="1219200" y="2559769"/>
          <a:ext cx="478155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0" name="Equation" r:id="rId5" imgW="2514600" imgH="431640" progId="Equation.3">
                  <p:embed/>
                </p:oleObj>
              </mc:Choice>
              <mc:Fallback>
                <p:oleObj name="Equation" r:id="rId5" imgW="2514600" imgH="43164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59769"/>
                        <a:ext cx="4781550" cy="82073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Oval 19"/>
          <p:cNvSpPr/>
          <p:nvPr/>
        </p:nvSpPr>
        <p:spPr>
          <a:xfrm>
            <a:off x="5467349" y="3695143"/>
            <a:ext cx="386013" cy="1153951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96200" y="3744194"/>
            <a:ext cx="4504400" cy="22098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Times" charset="0"/>
              <a:buChar char="•"/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Times" charset="0"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 b="0" i="1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9pPr>
          </a:lstStyle>
          <a:p>
            <a:pPr marL="114300" lvl="1" indent="-114300"/>
            <a:r>
              <a:rPr lang="en-US" kern="0" dirty="0" smtClean="0">
                <a:solidFill>
                  <a:schemeClr val="tx1"/>
                </a:solidFill>
                <a:latin typeface="+mn-lt"/>
              </a:rPr>
              <a:t> This approach is highly inefficient for 2D materials because of the sharp change in the dielectric</a:t>
            </a:r>
          </a:p>
          <a:p>
            <a:pPr marL="0" lvl="1" indent="0">
              <a:buNone/>
            </a:pPr>
            <a:r>
              <a:rPr lang="en-US" kern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kern="0" dirty="0" smtClean="0">
                <a:solidFill>
                  <a:schemeClr val="tx1"/>
                </a:solidFill>
                <a:latin typeface="+mn-lt"/>
              </a:rPr>
              <a:t> function near q = 0.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2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400" y="76200"/>
            <a:ext cx="5410200" cy="8994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200" b="1" i="1" dirty="0" smtClean="0">
                <a:solidFill>
                  <a:srgbClr val="0000FF"/>
                </a:solidFill>
                <a:latin typeface="+mn-lt"/>
              </a:rPr>
              <a:t>Mini-BZ sub-sampling fitting and analytical integration</a:t>
            </a:r>
            <a:endParaRPr lang="en-US" sz="3200" b="1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6200" y="1176696"/>
            <a:ext cx="8619200" cy="5410200"/>
          </a:xfrm>
          <a:prstGeom prst="rect">
            <a:avLst/>
          </a:prstGeom>
          <a:ln w="2857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Times" charset="0"/>
              <a:buChar char="•"/>
              <a:defRPr sz="24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95000"/>
              <a:buFont typeface="Times" charset="0"/>
              <a:buChar char="•"/>
              <a:defRPr sz="2000" b="0" i="0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 b="0" i="1">
                <a:solidFill>
                  <a:srgbClr val="606060"/>
                </a:solidFill>
                <a:latin typeface="Trebuchet MS"/>
                <a:ea typeface="ＭＳ Ｐゴシック" pitchFamily="122" charset="-128"/>
                <a:cs typeface="Trebuchet M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defRPr sz="2000">
                <a:solidFill>
                  <a:schemeClr val="bg1"/>
                </a:solidFill>
                <a:latin typeface="+mn-lt"/>
                <a:ea typeface="ＭＳ Ｐゴシック" pitchFamily="122" charset="-128"/>
              </a:defRPr>
            </a:lvl9pPr>
          </a:lstStyle>
          <a:p>
            <a:pPr marL="114300" lvl="1" indent="-114300"/>
            <a:r>
              <a:rPr lang="en-US" kern="0" dirty="0" smtClean="0">
                <a:solidFill>
                  <a:schemeClr val="tx1"/>
                </a:solidFill>
                <a:latin typeface="+mn-lt"/>
              </a:rPr>
              <a:t> Our approach: Sub-sampling the mini-BZ </a:t>
            </a:r>
            <a:r>
              <a:rPr lang="en-US" i="1" kern="0" dirty="0" err="1" smtClean="0">
                <a:solidFill>
                  <a:schemeClr val="tx1"/>
                </a:solidFill>
                <a:latin typeface="+mn-lt"/>
              </a:rPr>
              <a:t>C</a:t>
            </a:r>
            <a:r>
              <a:rPr lang="en-US" i="1" kern="0" baseline="-25000" dirty="0" err="1" smtClean="0">
                <a:solidFill>
                  <a:schemeClr val="tx1"/>
                </a:solidFill>
                <a:latin typeface="+mn-lt"/>
              </a:rPr>
              <a:t>q</a:t>
            </a:r>
            <a:r>
              <a:rPr lang="en-US" kern="0" dirty="0" smtClean="0">
                <a:solidFill>
                  <a:schemeClr val="tx1"/>
                </a:solidFill>
                <a:latin typeface="+mn-lt"/>
              </a:rPr>
              <a:t> near q = 0</a:t>
            </a:r>
          </a:p>
          <a:p>
            <a:pPr marL="0" lvl="1" indent="0">
              <a:buNone/>
            </a:pPr>
            <a:endParaRPr lang="en-US" kern="0" dirty="0" smtClean="0">
              <a:solidFill>
                <a:schemeClr val="tx1"/>
              </a:solidFill>
              <a:latin typeface="+mn-lt"/>
            </a:endParaRPr>
          </a:p>
          <a:p>
            <a:pPr marL="0" lvl="1" indent="0">
              <a:buNone/>
            </a:pPr>
            <a:endParaRPr lang="en-US" kern="0" dirty="0">
              <a:solidFill>
                <a:schemeClr val="tx1"/>
              </a:solidFill>
              <a:latin typeface="+mn-lt"/>
            </a:endParaRPr>
          </a:p>
          <a:p>
            <a:pPr marL="0" lvl="1" indent="0">
              <a:buNone/>
            </a:pPr>
            <a:endParaRPr lang="en-US" kern="0" dirty="0" smtClean="0">
              <a:solidFill>
                <a:schemeClr val="tx1"/>
              </a:solidFill>
              <a:latin typeface="+mn-lt"/>
            </a:endParaRPr>
          </a:p>
          <a:p>
            <a:pPr marL="0" lvl="1" indent="0">
              <a:buNone/>
            </a:pPr>
            <a:endParaRPr lang="en-US" kern="0" dirty="0">
              <a:solidFill>
                <a:schemeClr val="tx1"/>
              </a:solidFill>
              <a:latin typeface="+mn-lt"/>
            </a:endParaRPr>
          </a:p>
          <a:p>
            <a:pPr marL="0" lvl="1" indent="0">
              <a:spcBef>
                <a:spcPts val="1800"/>
              </a:spcBef>
              <a:buNone/>
            </a:pPr>
            <a:endParaRPr lang="en-US" kern="0" dirty="0" smtClean="0">
              <a:solidFill>
                <a:schemeClr val="tx1"/>
              </a:solidFill>
              <a:latin typeface="+mn-lt"/>
            </a:endParaRPr>
          </a:p>
          <a:p>
            <a:pPr marL="114300" lvl="1" indent="-114300">
              <a:spcBef>
                <a:spcPts val="1800"/>
              </a:spcBef>
            </a:pPr>
            <a:r>
              <a:rPr lang="en-US" kern="0" dirty="0" smtClean="0">
                <a:solidFill>
                  <a:schemeClr val="tx1"/>
                </a:solidFill>
                <a:latin typeface="+mn-lt"/>
              </a:rPr>
              <a:t>The BZ summation of the electron self-energy is separated into two parts: conventional summation of all k points other the </a:t>
            </a:r>
            <a:r>
              <a:rPr lang="en-US" kern="0" dirty="0" smtClean="0">
                <a:solidFill>
                  <a:schemeClr val="tx1"/>
                </a:solidFill>
                <a:latin typeface="Symbol" panose="05050102010706020507" pitchFamily="18" charset="2"/>
              </a:rPr>
              <a:t>G</a:t>
            </a:r>
            <a:r>
              <a:rPr lang="en-US" kern="0" dirty="0" smtClean="0">
                <a:solidFill>
                  <a:schemeClr val="tx1"/>
                </a:solidFill>
                <a:latin typeface="+mn-lt"/>
              </a:rPr>
              <a:t> point, and an </a:t>
            </a:r>
            <a:r>
              <a:rPr lang="en-US" kern="0" dirty="0" smtClean="0">
                <a:solidFill>
                  <a:schemeClr val="tx1"/>
                </a:solidFill>
                <a:latin typeface="+mn-lt"/>
              </a:rPr>
              <a:t>analytical integration </a:t>
            </a:r>
            <a:r>
              <a:rPr lang="en-US" kern="0" dirty="0" smtClean="0">
                <a:solidFill>
                  <a:schemeClr val="tx1"/>
                </a:solidFill>
                <a:latin typeface="+mn-lt"/>
              </a:rPr>
              <a:t>in the mini-BZ</a:t>
            </a:r>
            <a:endParaRPr lang="en-US" sz="2000" kern="0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68011" y="5490601"/>
                <a:ext cx="4840133" cy="983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𝑚𝐵𝑍</m:t>
                          </m:r>
                        </m:sub>
                        <m:sup/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𝚺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  <m:r>
                        <a:rPr lang="en-US" b="1" i="1" smtClean="0">
                          <a:latin typeface="Cambria Math" charset="0"/>
                        </a:rPr>
                        <m:t> 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/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 smtClean="0"/>
              </a:p>
              <a:p>
                <a:r>
                  <a:rPr lang="en-US" b="1" dirty="0"/>
                  <a:t> </a:t>
                </a:r>
                <a:r>
                  <a:rPr lang="en-US" b="1" dirty="0" smtClean="0"/>
                  <a:t>               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011" y="5490601"/>
                <a:ext cx="4840133" cy="983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360467" y="5483219"/>
            <a:ext cx="1202059" cy="687535"/>
          </a:xfrm>
          <a:prstGeom prst="rect">
            <a:avLst/>
          </a:prstGeom>
          <a:solidFill>
            <a:srgbClr val="FF00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2800" y="5414401"/>
            <a:ext cx="1669634" cy="692421"/>
          </a:xfrm>
          <a:prstGeom prst="rect">
            <a:avLst/>
          </a:prstGeom>
          <a:solidFill>
            <a:srgbClr val="0000FF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0287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4921479" cy="2590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3195" y="6170754"/>
            <a:ext cx="572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00CC"/>
                </a:solidFill>
                <a:latin typeface="+mn-lt"/>
              </a:rPr>
              <a:t>2D Materials </a:t>
            </a:r>
            <a:r>
              <a:rPr lang="de-DE" b="1" dirty="0">
                <a:solidFill>
                  <a:srgbClr val="0000CC"/>
                </a:solidFill>
                <a:latin typeface="+mn-lt"/>
              </a:rPr>
              <a:t>6</a:t>
            </a:r>
            <a:r>
              <a:rPr lang="de-DE" dirty="0">
                <a:solidFill>
                  <a:srgbClr val="0000CC"/>
                </a:solidFill>
                <a:latin typeface="+mn-lt"/>
              </a:rPr>
              <a:t>, 015018 (2019</a:t>
            </a:r>
            <a:r>
              <a:rPr lang="de-DE" dirty="0" smtClean="0">
                <a:solidFill>
                  <a:srgbClr val="0000CC"/>
                </a:solidFill>
                <a:latin typeface="+mn-lt"/>
              </a:rPr>
              <a:t>). Nanoscale</a:t>
            </a:r>
            <a:r>
              <a:rPr lang="de-DE" dirty="0">
                <a:solidFill>
                  <a:srgbClr val="0000CC"/>
                </a:solidFill>
                <a:latin typeface="+mn-lt"/>
              </a:rPr>
              <a:t>, 11, 3993 (2019). </a:t>
            </a:r>
            <a:endParaRPr lang="de-DE" dirty="0" smtClean="0">
              <a:solidFill>
                <a:srgbClr val="0000CC"/>
              </a:solidFill>
              <a:latin typeface="+mn-lt"/>
            </a:endParaRPr>
          </a:p>
          <a:p>
            <a:r>
              <a:rPr lang="en-US" dirty="0" smtClean="0">
                <a:solidFill>
                  <a:srgbClr val="0000CC"/>
                </a:solidFill>
                <a:latin typeface="+mn-lt"/>
              </a:rPr>
              <a:t>NPJ </a:t>
            </a:r>
            <a:r>
              <a:rPr lang="en-US" dirty="0" err="1">
                <a:solidFill>
                  <a:srgbClr val="0000CC"/>
                </a:solidFill>
                <a:latin typeface="+mn-lt"/>
              </a:rPr>
              <a:t>Comput</a:t>
            </a:r>
            <a:r>
              <a:rPr lang="en-US" dirty="0">
                <a:solidFill>
                  <a:srgbClr val="0000CC"/>
                </a:solidFill>
                <a:latin typeface="+mn-lt"/>
              </a:rPr>
              <a:t>. Mater. 6, 118 (2020).</a:t>
            </a:r>
          </a:p>
        </p:txBody>
      </p:sp>
    </p:spTree>
    <p:extLst>
      <p:ext uri="{BB962C8B-B14F-4D97-AF65-F5344CB8AC3E}">
        <p14:creationId xmlns:p14="http://schemas.microsoft.com/office/powerpoint/2010/main" val="378165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6" y="3962400"/>
            <a:ext cx="3964214" cy="277495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28600" y="228600"/>
            <a:ext cx="77724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600" b="1" i="1" dirty="0" smtClean="0">
                <a:solidFill>
                  <a:srgbClr val="0000FF"/>
                </a:solidFill>
                <a:latin typeface="+mn-lt"/>
              </a:rPr>
              <a:t>Performance of the new Method</a:t>
            </a:r>
            <a:endParaRPr lang="en-US" sz="3600" b="1" i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" y="1143000"/>
            <a:ext cx="3918857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3" y="1143000"/>
            <a:ext cx="3918857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9325" y="1856015"/>
            <a:ext cx="185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hBN</a:t>
            </a:r>
            <a:endParaRPr lang="en-US" dirty="0" smtClean="0"/>
          </a:p>
          <a:p>
            <a:pPr algn="ctr"/>
            <a:r>
              <a:rPr lang="en-US" dirty="0" smtClean="0"/>
              <a:t>(2-atom)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5640" y="1856015"/>
            <a:ext cx="185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18-atom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69325" y="4822698"/>
            <a:ext cx="185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</a:t>
            </a:r>
            <a:r>
              <a:rPr lang="en-US" baseline="-25000" dirty="0" smtClean="0"/>
              <a:t>2</a:t>
            </a:r>
          </a:p>
          <a:p>
            <a:pPr algn="ctr"/>
            <a:r>
              <a:rPr lang="en-US" dirty="0" smtClean="0"/>
              <a:t>3-atom</a:t>
            </a:r>
            <a:endParaRPr lang="en-US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97075" y="362384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(NxNx1)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022599" y="3641196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(NxNx1)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022599" y="6484351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(NxNx1)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4691743" y="4330255"/>
            <a:ext cx="3893457" cy="163121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Note that the results calculated using the conventional k-point sampling approach do not seem to converge even at extremely high k-density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3648518" y="3003244"/>
            <a:ext cx="694882" cy="349556"/>
          </a:xfrm>
          <a:prstGeom prst="ellipse">
            <a:avLst/>
          </a:prstGeom>
          <a:solidFill>
            <a:srgbClr val="0000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67133" y="2915585"/>
            <a:ext cx="694882" cy="349556"/>
          </a:xfrm>
          <a:prstGeom prst="ellipse">
            <a:avLst/>
          </a:prstGeom>
          <a:solidFill>
            <a:srgbClr val="0000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33800" y="5831111"/>
            <a:ext cx="694882" cy="349556"/>
          </a:xfrm>
          <a:prstGeom prst="ellipse">
            <a:avLst/>
          </a:prstGeom>
          <a:solidFill>
            <a:srgbClr val="0000F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4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228600"/>
            <a:ext cx="77724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3600" b="1" i="1" dirty="0" smtClean="0">
                <a:solidFill>
                  <a:srgbClr val="0000FF"/>
                </a:solidFill>
                <a:latin typeface="+mn-lt"/>
              </a:rPr>
              <a:t>Performance of the new method</a:t>
            </a:r>
            <a:endParaRPr lang="en-US" sz="3600" b="1" i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0" y="1219200"/>
            <a:ext cx="4953000" cy="350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4800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GW band gap of single-layer Hf</a:t>
            </a:r>
            <a:r>
              <a:rPr lang="en-US" baseline="-250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CO</a:t>
            </a:r>
            <a:r>
              <a:rPr lang="en-US" baseline="-25000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ea typeface="SimSun" panose="02010600030101010101" pitchFamily="2" charset="-122"/>
              </a:rPr>
              <a:t>MXene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 as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a function of k-point sampling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</a:rPr>
              <a:t>density.</a:t>
            </a:r>
            <a:endParaRPr lang="en-US" dirty="0"/>
          </a:p>
        </p:txBody>
      </p:sp>
      <p:pic>
        <p:nvPicPr>
          <p:cNvPr id="21" name="Picture 20" descr="F:\Papers_2018\Yujuan_paper3\Untitled-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364836"/>
            <a:ext cx="3505200" cy="3130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533400" y="4894358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Nanoscale, </a:t>
            </a:r>
            <a:r>
              <a:rPr lang="en-US" b="1" dirty="0"/>
              <a:t>11</a:t>
            </a:r>
            <a:r>
              <a:rPr lang="en-US" dirty="0"/>
              <a:t>, 3993 (2019).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9150" y="5662248"/>
            <a:ext cx="7505700" cy="83099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Our new methods result in a combined speed-up factor of ~ 1,000 times for GW calculations of complex 2D materials.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140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equation, self-energy, and GW 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First-principle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Success and challenges of the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Acceleration techniques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GW calculations of 2D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materials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Electron-hole excitations and the Bethe-</a:t>
            </a:r>
            <a:r>
              <a:rPr lang="en-US" sz="2400" dirty="0" err="1" smtClean="0">
                <a:latin typeface="+mn-lt"/>
                <a:cs typeface="Arial" pitchFamily="34" charset="0"/>
              </a:rPr>
              <a:t>Salpeter</a:t>
            </a:r>
            <a:r>
              <a:rPr lang="en-US" sz="2400" dirty="0" smtClean="0">
                <a:latin typeface="+mn-lt"/>
                <a:cs typeface="Arial" pitchFamily="34" charset="0"/>
              </a:rPr>
              <a:t> equation</a:t>
            </a:r>
            <a:endParaRPr lang="en-US" sz="2400" dirty="0"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32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equation, self-energy, and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the GW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First-principles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Success and challenges of the GW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Acceleration techniques: Energy-integration</a:t>
            </a:r>
            <a:endParaRPr lang="en-US" sz="2400" dirty="0" smtClean="0">
              <a:latin typeface="+mn-lt"/>
              <a:cs typeface="Arial" pitchFamily="34" charset="0"/>
            </a:endParaRP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GW calculations of 2D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materials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Electron-hole excitations and the Bethe-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Salpeter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 equation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8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453720"/>
            <a:ext cx="8839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Optical absorption spectrum of solids is typically described by the </a:t>
            </a:r>
            <a:r>
              <a:rPr lang="en-US" sz="2400" dirty="0"/>
              <a:t> </a:t>
            </a:r>
            <a:r>
              <a:rPr lang="en-US" sz="2400" dirty="0" smtClean="0"/>
              <a:t>imaginary part of the (frequency-dependent) macroscopic dielectric function, i.e.,          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Various other optical properties can be calculated using both the real and the imaginary parts of the dielectric function. For example, the absorption coefficient </a:t>
            </a:r>
            <a:r>
              <a:rPr lang="en-US" sz="2400" dirty="0" smtClean="0">
                <a:latin typeface="Symbol" panose="05050102010706020507" pitchFamily="18" charset="2"/>
              </a:rPr>
              <a:t>a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 a single particle level, one have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 smtClean="0"/>
              <a:t>    where     is the polarization vector of light, and    is the velocity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operator, and                             are the valence and conduction states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335980"/>
            <a:ext cx="8686800" cy="80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>
                <a:solidFill>
                  <a:srgbClr val="0000CC"/>
                </a:solidFill>
              </a:rPr>
              <a:t>Optical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absorption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173449"/>
              </p:ext>
            </p:extLst>
          </p:nvPr>
        </p:nvGraphicFramePr>
        <p:xfrm>
          <a:off x="1828800" y="3743424"/>
          <a:ext cx="47593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3" name="Equation" r:id="rId3" imgW="2501640" imgH="431640" progId="Equation.3">
                  <p:embed/>
                </p:oleObj>
              </mc:Choice>
              <mc:Fallback>
                <p:oleObj name="Equation" r:id="rId3" imgW="2501640" imgH="431640" progId="Equation.3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743424"/>
                        <a:ext cx="4759325" cy="820738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1397"/>
              </p:ext>
            </p:extLst>
          </p:nvPr>
        </p:nvGraphicFramePr>
        <p:xfrm>
          <a:off x="3581400" y="2187410"/>
          <a:ext cx="7493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4" name="Equation" r:id="rId5" imgW="393480" imgH="215640" progId="Equation.3">
                  <p:embed/>
                </p:oleObj>
              </mc:Choice>
              <mc:Fallback>
                <p:oleObj name="Equation" r:id="rId5" imgW="393480" imgH="21564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87410"/>
                        <a:ext cx="749300" cy="41116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560810"/>
              </p:ext>
            </p:extLst>
          </p:nvPr>
        </p:nvGraphicFramePr>
        <p:xfrm>
          <a:off x="1295400" y="4917282"/>
          <a:ext cx="6429376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5" name="Equation" r:id="rId7" imgW="3377880" imgH="469800" progId="Equation.3">
                  <p:embed/>
                </p:oleObj>
              </mc:Choice>
              <mc:Fallback>
                <p:oleObj name="Equation" r:id="rId7" imgW="3377880" imgH="469800" progId="Equation.3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917282"/>
                        <a:ext cx="6429376" cy="8953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447525"/>
              </p:ext>
            </p:extLst>
          </p:nvPr>
        </p:nvGraphicFramePr>
        <p:xfrm>
          <a:off x="1314375" y="5812632"/>
          <a:ext cx="263571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6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375" y="5812632"/>
                        <a:ext cx="263571" cy="41116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449827"/>
              </p:ext>
            </p:extLst>
          </p:nvPr>
        </p:nvGraphicFramePr>
        <p:xfrm>
          <a:off x="6248400" y="5832508"/>
          <a:ext cx="22066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7" name="Equation" r:id="rId11" imgW="126720" imgH="177480" progId="Equation.3">
                  <p:embed/>
                </p:oleObj>
              </mc:Choice>
              <mc:Fallback>
                <p:oleObj name="Equation" r:id="rId11" imgW="126720" imgH="17748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832508"/>
                        <a:ext cx="220662" cy="338138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619489"/>
              </p:ext>
            </p:extLst>
          </p:nvPr>
        </p:nvGraphicFramePr>
        <p:xfrm>
          <a:off x="2206625" y="6141142"/>
          <a:ext cx="19081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8" name="Equation" r:id="rId13" imgW="1002960" imgH="241200" progId="Equation.3">
                  <p:embed/>
                </p:oleObj>
              </mc:Choice>
              <mc:Fallback>
                <p:oleObj name="Equation" r:id="rId13" imgW="1002960" imgH="2412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6141142"/>
                        <a:ext cx="1908175" cy="46037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96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2287851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well does theory work?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335980"/>
            <a:ext cx="8839200" cy="80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>
                <a:solidFill>
                  <a:srgbClr val="0000CC"/>
                </a:solidFill>
              </a:rPr>
              <a:t>Optical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absorption: single particle calculation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71530"/>
              </p:ext>
            </p:extLst>
          </p:nvPr>
        </p:nvGraphicFramePr>
        <p:xfrm>
          <a:off x="1281112" y="1392501"/>
          <a:ext cx="6429376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8" name="Equation" r:id="rId3" imgW="3377880" imgH="469800" progId="Equation.3">
                  <p:embed/>
                </p:oleObj>
              </mc:Choice>
              <mc:Fallback>
                <p:oleObj name="Equation" r:id="rId3" imgW="3377880" imgH="4698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2" y="1392501"/>
                        <a:ext cx="6429376" cy="8953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14400" y="2895600"/>
            <a:ext cx="5294838" cy="3792581"/>
            <a:chOff x="1581681" y="2895600"/>
            <a:chExt cx="5294838" cy="37925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681" y="2895600"/>
              <a:ext cx="5294838" cy="379258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15281" y="4359717"/>
              <a:ext cx="65062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6600"/>
                  </a:solidFill>
                </a:rPr>
                <a:t>Thr</a:t>
              </a:r>
              <a:r>
                <a:rPr lang="en-US" sz="2400" dirty="0" smtClean="0">
                  <a:solidFill>
                    <a:srgbClr val="006600"/>
                  </a:solidFill>
                </a:rPr>
                <a:t>.</a:t>
              </a:r>
              <a:endParaRPr lang="en-US" sz="2400" dirty="0">
                <a:solidFill>
                  <a:srgbClr val="0066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0627" y="3935782"/>
              <a:ext cx="6303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CC3300"/>
                  </a:solidFill>
                </a:rPr>
                <a:t>Exp</a:t>
              </a:r>
              <a:endParaRPr lang="en-US" sz="2400" dirty="0">
                <a:solidFill>
                  <a:srgbClr val="CC33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08496" y="3156261"/>
            <a:ext cx="96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silicon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161817" y="4199471"/>
            <a:ext cx="1580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Pretty bad!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733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590800"/>
            <a:ext cx="4191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What goes wrong?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If calculated using DFT results, the KS band gap could be way off. This can be resolved by including the GW self-energy correction.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Still NOT right!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335980"/>
            <a:ext cx="8839200" cy="80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>
                <a:solidFill>
                  <a:srgbClr val="0000CC"/>
                </a:solidFill>
              </a:rPr>
              <a:t>Optical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absorption: single particle calculation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06850"/>
              </p:ext>
            </p:extLst>
          </p:nvPr>
        </p:nvGraphicFramePr>
        <p:xfrm>
          <a:off x="1128712" y="1514537"/>
          <a:ext cx="6429376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3" name="Equation" r:id="rId4" imgW="3377880" imgH="469800" progId="Equation.3">
                  <p:embed/>
                </p:oleObj>
              </mc:Choice>
              <mc:Fallback>
                <p:oleObj name="Equation" r:id="rId4" imgW="3377880" imgH="4698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2" y="1514537"/>
                        <a:ext cx="6429376" cy="8953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343400" y="2286000"/>
            <a:ext cx="4648200" cy="4418832"/>
            <a:chOff x="4343400" y="2286000"/>
            <a:chExt cx="4648200" cy="44188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2339447"/>
              <a:ext cx="4648200" cy="43653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01933" y="2286000"/>
              <a:ext cx="6655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6600"/>
                  </a:solidFill>
                </a:rPr>
                <a:t>DFT</a:t>
              </a:r>
              <a:endParaRPr lang="en-US" sz="2400" dirty="0">
                <a:solidFill>
                  <a:srgbClr val="0066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3200" y="2415648"/>
              <a:ext cx="6303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CC3300"/>
                  </a:solidFill>
                </a:rPr>
                <a:t>Exp</a:t>
              </a:r>
              <a:endParaRPr lang="en-US" sz="2400" dirty="0">
                <a:solidFill>
                  <a:srgbClr val="CC33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15200" y="3483683"/>
              <a:ext cx="65139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9900"/>
                  </a:solidFill>
                </a:rPr>
                <a:t>GW</a:t>
              </a:r>
              <a:endParaRPr lang="en-US" sz="2400" dirty="0">
                <a:solidFill>
                  <a:srgbClr val="FF9900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558088" y="2609563"/>
            <a:ext cx="96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silicon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96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4240" y="2287851"/>
            <a:ext cx="88535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What is still missing?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excited electron and the hole it leaves behind have interaction!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335980"/>
            <a:ext cx="8915400" cy="80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>
                <a:solidFill>
                  <a:srgbClr val="0000CC"/>
                </a:solidFill>
              </a:rPr>
              <a:t>Optical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absorption: single particle calculation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71530"/>
              </p:ext>
            </p:extLst>
          </p:nvPr>
        </p:nvGraphicFramePr>
        <p:xfrm>
          <a:off x="1281112" y="1392501"/>
          <a:ext cx="6429376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7" name="Equation" r:id="rId3" imgW="3377880" imgH="469800" progId="Equation.3">
                  <p:embed/>
                </p:oleObj>
              </mc:Choice>
              <mc:Fallback>
                <p:oleObj name="Equation" r:id="rId3" imgW="3377880" imgH="4698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2" y="1392501"/>
                        <a:ext cx="6429376" cy="8953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429000" y="2438400"/>
            <a:ext cx="4572000" cy="3482283"/>
            <a:chOff x="4343400" y="2286000"/>
            <a:chExt cx="4648200" cy="441883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400" y="2339447"/>
              <a:ext cx="4648200" cy="436538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01933" y="2286000"/>
              <a:ext cx="716774" cy="5610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6600"/>
                  </a:solidFill>
                </a:rPr>
                <a:t>DFT</a:t>
              </a:r>
              <a:endParaRPr lang="en-US" sz="1600" dirty="0">
                <a:solidFill>
                  <a:srgbClr val="0066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53200" y="2415648"/>
              <a:ext cx="682664" cy="5610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CC3300"/>
                  </a:solidFill>
                </a:rPr>
                <a:t>Exp</a:t>
              </a:r>
              <a:endParaRPr lang="en-US" sz="1600" dirty="0">
                <a:solidFill>
                  <a:srgbClr val="CC33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5199" y="3483683"/>
              <a:ext cx="704130" cy="56109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9900"/>
                  </a:solidFill>
                </a:rPr>
                <a:t>GW</a:t>
              </a:r>
              <a:endParaRPr lang="en-US" sz="1600" dirty="0">
                <a:solidFill>
                  <a:srgbClr val="FF99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381810" y="3528379"/>
            <a:ext cx="96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silicon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335980"/>
            <a:ext cx="8686800" cy="80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Electron-hole excitations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306023"/>
              </p:ext>
            </p:extLst>
          </p:nvPr>
        </p:nvGraphicFramePr>
        <p:xfrm>
          <a:off x="3941951" y="1559241"/>
          <a:ext cx="5202049" cy="2080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8" r:id="rId3" imgW="22894920" imgH="9142560" progId="">
                  <p:embed/>
                </p:oleObj>
              </mc:Choice>
              <mc:Fallback>
                <p:oleObj r:id="rId3" imgW="2289492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41951" y="1559241"/>
                        <a:ext cx="5202049" cy="2080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63" y="3832525"/>
            <a:ext cx="2895600" cy="2592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701067"/>
            <a:ext cx="408893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GW theory can describe ONE-particle excitations well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However, optical excitations actually involve TWO particles: an electron and a hole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Interaction between the electron and hole must be included in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211222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30029" y="381203"/>
            <a:ext cx="8686800" cy="64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i="1" dirty="0" smtClean="0">
                <a:solidFill>
                  <a:srgbClr val="0000CC"/>
                </a:solidFill>
              </a:rPr>
              <a:t>What about 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TDDFT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?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932" y="1828800"/>
            <a:ext cx="42672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TDDFT seems to work better for localized/isolated systems with highly non-uniform charge densities, e.g., atoms</a:t>
            </a:r>
            <a:r>
              <a:rPr lang="en-US" sz="2400" dirty="0"/>
              <a:t> </a:t>
            </a:r>
            <a:r>
              <a:rPr lang="en-US" sz="2400" dirty="0" smtClean="0"/>
              <a:t>and molecules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Unless specialized </a:t>
            </a:r>
            <a:r>
              <a:rPr lang="en-US" sz="2400" dirty="0" err="1" smtClean="0"/>
              <a:t>functionals</a:t>
            </a:r>
            <a:r>
              <a:rPr lang="en-US" sz="2400" dirty="0" smtClean="0"/>
              <a:t> and kernels are used, TDDFT does not give accurate optical absorption spectra for solids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4051641" cy="37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1433" y="1447800"/>
            <a:ext cx="84582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propagation of an electron-hole pair is described by the two-particle correlation function 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Non-interacting pair correlation function: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(indices 1,2,3,4 stand for space, time, and spin variables)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With interaction,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152400"/>
            <a:ext cx="6172200" cy="110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i="1" dirty="0" smtClean="0">
                <a:solidFill>
                  <a:srgbClr val="0000CC"/>
                </a:solidFill>
              </a:rPr>
              <a:t>Electron-hole excitations and the pair correlation function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26609" y="2286000"/>
            <a:ext cx="4147657" cy="1316827"/>
            <a:chOff x="1795943" y="2405858"/>
            <a:chExt cx="5105400" cy="1654169"/>
          </a:xfrm>
        </p:grpSpPr>
        <p:grpSp>
          <p:nvGrpSpPr>
            <p:cNvPr id="6" name="Group 5"/>
            <p:cNvGrpSpPr/>
            <p:nvPr/>
          </p:nvGrpSpPr>
          <p:grpSpPr>
            <a:xfrm>
              <a:off x="1795943" y="2514600"/>
              <a:ext cx="5105400" cy="1436685"/>
              <a:chOff x="1371600" y="2378766"/>
              <a:chExt cx="6099495" cy="2182119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1447800" y="2378766"/>
                <a:ext cx="6023295" cy="870011"/>
              </a:xfrm>
              <a:custGeom>
                <a:avLst/>
                <a:gdLst>
                  <a:gd name="connsiteX0" fmla="*/ 0 w 6023295"/>
                  <a:gd name="connsiteY0" fmla="*/ 432404 h 870011"/>
                  <a:gd name="connsiteX1" fmla="*/ 1845578 w 6023295"/>
                  <a:gd name="connsiteY1" fmla="*/ 12954 h 870011"/>
                  <a:gd name="connsiteX2" fmla="*/ 3758268 w 6023295"/>
                  <a:gd name="connsiteY2" fmla="*/ 868631 h 870011"/>
                  <a:gd name="connsiteX3" fmla="*/ 6023295 w 6023295"/>
                  <a:gd name="connsiteY3" fmla="*/ 172345 h 8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3295" h="870011">
                    <a:moveTo>
                      <a:pt x="0" y="432404"/>
                    </a:moveTo>
                    <a:cubicBezTo>
                      <a:pt x="609600" y="186327"/>
                      <a:pt x="1219200" y="-59750"/>
                      <a:pt x="1845578" y="12954"/>
                    </a:cubicBezTo>
                    <a:cubicBezTo>
                      <a:pt x="2471956" y="85658"/>
                      <a:pt x="3061982" y="842066"/>
                      <a:pt x="3758268" y="868631"/>
                    </a:cubicBezTo>
                    <a:cubicBezTo>
                      <a:pt x="4454554" y="895196"/>
                      <a:pt x="5238924" y="533770"/>
                      <a:pt x="6023295" y="172345"/>
                    </a:cubicBezTo>
                  </a:path>
                </a:pathLst>
              </a:custGeom>
              <a:noFill/>
              <a:ln>
                <a:solidFill>
                  <a:srgbClr val="0000CC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 flipH="1">
                <a:off x="1371600" y="3690874"/>
                <a:ext cx="6023295" cy="870011"/>
              </a:xfrm>
              <a:custGeom>
                <a:avLst/>
                <a:gdLst>
                  <a:gd name="connsiteX0" fmla="*/ 0 w 6023295"/>
                  <a:gd name="connsiteY0" fmla="*/ 432404 h 870011"/>
                  <a:gd name="connsiteX1" fmla="*/ 1845578 w 6023295"/>
                  <a:gd name="connsiteY1" fmla="*/ 12954 h 870011"/>
                  <a:gd name="connsiteX2" fmla="*/ 3758268 w 6023295"/>
                  <a:gd name="connsiteY2" fmla="*/ 868631 h 870011"/>
                  <a:gd name="connsiteX3" fmla="*/ 6023295 w 6023295"/>
                  <a:gd name="connsiteY3" fmla="*/ 172345 h 8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3295" h="870011">
                    <a:moveTo>
                      <a:pt x="0" y="432404"/>
                    </a:moveTo>
                    <a:cubicBezTo>
                      <a:pt x="609600" y="186327"/>
                      <a:pt x="1219200" y="-59750"/>
                      <a:pt x="1845578" y="12954"/>
                    </a:cubicBezTo>
                    <a:cubicBezTo>
                      <a:pt x="2471956" y="85658"/>
                      <a:pt x="3061982" y="842066"/>
                      <a:pt x="3758268" y="868631"/>
                    </a:cubicBezTo>
                    <a:cubicBezTo>
                      <a:pt x="4454554" y="895196"/>
                      <a:pt x="5238924" y="533770"/>
                      <a:pt x="6023295" y="172345"/>
                    </a:cubicBezTo>
                  </a:path>
                </a:pathLst>
              </a:custGeom>
              <a:noFill/>
              <a:ln>
                <a:solidFill>
                  <a:srgbClr val="CC33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3700943" y="3842543"/>
              <a:ext cx="152400" cy="2174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091343" y="2405858"/>
              <a:ext cx="152400" cy="217484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6768" y="2623342"/>
              <a:ext cx="1221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electron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34496" y="3418479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hole</a:t>
              </a:r>
              <a:endParaRPr lang="en-US" sz="2400" dirty="0"/>
            </a:p>
          </p:txBody>
        </p:sp>
      </p:grp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216276"/>
              </p:ext>
            </p:extLst>
          </p:nvPr>
        </p:nvGraphicFramePr>
        <p:xfrm>
          <a:off x="5722938" y="3748088"/>
          <a:ext cx="31654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9" name="Equation" r:id="rId3" imgW="1663560" imgH="228600" progId="Equation.3">
                  <p:embed/>
                </p:oleObj>
              </mc:Choice>
              <mc:Fallback>
                <p:oleObj name="Equation" r:id="rId3" imgW="1663560" imgH="2286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2938" y="3748088"/>
                        <a:ext cx="3165475" cy="43497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936500"/>
              </p:ext>
            </p:extLst>
          </p:nvPr>
        </p:nvGraphicFramePr>
        <p:xfrm>
          <a:off x="6143625" y="5623667"/>
          <a:ext cx="11620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0" name="Equation" r:id="rId5" imgW="609480" imgH="203040" progId="Equation.3">
                  <p:embed/>
                </p:oleObj>
              </mc:Choice>
              <mc:Fallback>
                <p:oleObj name="Equation" r:id="rId5" imgW="609480" imgH="203040" progId="Equation.3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25" y="5623667"/>
                        <a:ext cx="1162050" cy="38576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1454791" y="5011301"/>
            <a:ext cx="4147657" cy="1788445"/>
            <a:chOff x="1454791" y="5011301"/>
            <a:chExt cx="4147657" cy="1788445"/>
          </a:xfrm>
        </p:grpSpPr>
        <p:grpSp>
          <p:nvGrpSpPr>
            <p:cNvPr id="17" name="Group 16"/>
            <p:cNvGrpSpPr/>
            <p:nvPr/>
          </p:nvGrpSpPr>
          <p:grpSpPr>
            <a:xfrm>
              <a:off x="1454791" y="5011301"/>
              <a:ext cx="4147657" cy="1788445"/>
              <a:chOff x="1795943" y="2161677"/>
              <a:chExt cx="5105400" cy="22466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795943" y="2514600"/>
                <a:ext cx="5105400" cy="1436685"/>
                <a:chOff x="1371600" y="2378766"/>
                <a:chExt cx="6099495" cy="2182119"/>
              </a:xfrm>
            </p:grpSpPr>
            <p:sp>
              <p:nvSpPr>
                <p:cNvPr id="23" name="Freeform 22"/>
                <p:cNvSpPr/>
                <p:nvPr/>
              </p:nvSpPr>
              <p:spPr>
                <a:xfrm>
                  <a:off x="1447800" y="2378766"/>
                  <a:ext cx="6023295" cy="870011"/>
                </a:xfrm>
                <a:custGeom>
                  <a:avLst/>
                  <a:gdLst>
                    <a:gd name="connsiteX0" fmla="*/ 0 w 6023295"/>
                    <a:gd name="connsiteY0" fmla="*/ 432404 h 870011"/>
                    <a:gd name="connsiteX1" fmla="*/ 1845578 w 6023295"/>
                    <a:gd name="connsiteY1" fmla="*/ 12954 h 870011"/>
                    <a:gd name="connsiteX2" fmla="*/ 3758268 w 6023295"/>
                    <a:gd name="connsiteY2" fmla="*/ 868631 h 870011"/>
                    <a:gd name="connsiteX3" fmla="*/ 6023295 w 6023295"/>
                    <a:gd name="connsiteY3" fmla="*/ 172345 h 8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23295" h="870011">
                      <a:moveTo>
                        <a:pt x="0" y="432404"/>
                      </a:moveTo>
                      <a:cubicBezTo>
                        <a:pt x="609600" y="186327"/>
                        <a:pt x="1219200" y="-59750"/>
                        <a:pt x="1845578" y="12954"/>
                      </a:cubicBezTo>
                      <a:cubicBezTo>
                        <a:pt x="2471956" y="85658"/>
                        <a:pt x="3061982" y="842066"/>
                        <a:pt x="3758268" y="868631"/>
                      </a:cubicBezTo>
                      <a:cubicBezTo>
                        <a:pt x="4454554" y="895196"/>
                        <a:pt x="5238924" y="533770"/>
                        <a:pt x="6023295" y="172345"/>
                      </a:cubicBezTo>
                    </a:path>
                  </a:pathLst>
                </a:custGeom>
                <a:noFill/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 flipH="1">
                  <a:off x="1371600" y="3690874"/>
                  <a:ext cx="6023295" cy="870011"/>
                </a:xfrm>
                <a:custGeom>
                  <a:avLst/>
                  <a:gdLst>
                    <a:gd name="connsiteX0" fmla="*/ 0 w 6023295"/>
                    <a:gd name="connsiteY0" fmla="*/ 432404 h 870011"/>
                    <a:gd name="connsiteX1" fmla="*/ 1845578 w 6023295"/>
                    <a:gd name="connsiteY1" fmla="*/ 12954 h 870011"/>
                    <a:gd name="connsiteX2" fmla="*/ 3758268 w 6023295"/>
                    <a:gd name="connsiteY2" fmla="*/ 868631 h 870011"/>
                    <a:gd name="connsiteX3" fmla="*/ 6023295 w 6023295"/>
                    <a:gd name="connsiteY3" fmla="*/ 172345 h 8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23295" h="870011">
                      <a:moveTo>
                        <a:pt x="0" y="432404"/>
                      </a:moveTo>
                      <a:cubicBezTo>
                        <a:pt x="609600" y="186327"/>
                        <a:pt x="1219200" y="-59750"/>
                        <a:pt x="1845578" y="12954"/>
                      </a:cubicBezTo>
                      <a:cubicBezTo>
                        <a:pt x="2471956" y="85658"/>
                        <a:pt x="3061982" y="842066"/>
                        <a:pt x="3758268" y="868631"/>
                      </a:cubicBezTo>
                      <a:cubicBezTo>
                        <a:pt x="4454554" y="895196"/>
                        <a:pt x="5238924" y="533770"/>
                        <a:pt x="6023295" y="172345"/>
                      </a:cubicBezTo>
                    </a:path>
                  </a:pathLst>
                </a:custGeom>
                <a:noFill/>
                <a:ln>
                  <a:solidFill>
                    <a:srgbClr val="CC33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Oval 18"/>
              <p:cNvSpPr/>
              <p:nvPr/>
            </p:nvSpPr>
            <p:spPr>
              <a:xfrm>
                <a:off x="3700943" y="3842543"/>
                <a:ext cx="152400" cy="2174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91343" y="2405858"/>
                <a:ext cx="152400" cy="217484"/>
              </a:xfrm>
              <a:prstGeom prst="ellipse">
                <a:avLst/>
              </a:prstGeom>
              <a:solidFill>
                <a:srgbClr val="000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289823" y="2161677"/>
                <a:ext cx="12216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electron</a:t>
                </a:r>
                <a:endParaRPr lang="en-US" sz="2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30876" y="3828348"/>
                <a:ext cx="959895" cy="579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hole</a:t>
                </a:r>
                <a:endParaRPr lang="en-US" sz="2400" dirty="0"/>
              </a:p>
            </p:txBody>
          </p:sp>
        </p:grpSp>
        <p:sp>
          <p:nvSpPr>
            <p:cNvPr id="26" name="Freeform 11"/>
            <p:cNvSpPr>
              <a:spLocks noChangeAspect="1"/>
            </p:cNvSpPr>
            <p:nvPr/>
          </p:nvSpPr>
          <p:spPr bwMode="auto">
            <a:xfrm rot="3431741" flipV="1">
              <a:off x="2271245" y="5786620"/>
              <a:ext cx="1174181" cy="141934"/>
            </a:xfrm>
            <a:custGeom>
              <a:avLst/>
              <a:gdLst>
                <a:gd name="T0" fmla="*/ 0 w 1995"/>
                <a:gd name="T1" fmla="*/ 2147483647 h 414"/>
                <a:gd name="T2" fmla="*/ 2147483647 w 1995"/>
                <a:gd name="T3" fmla="*/ 2147483647 h 414"/>
                <a:gd name="T4" fmla="*/ 2147483647 w 1995"/>
                <a:gd name="T5" fmla="*/ 2147483647 h 414"/>
                <a:gd name="T6" fmla="*/ 2147483647 w 1995"/>
                <a:gd name="T7" fmla="*/ 2147483647 h 414"/>
                <a:gd name="T8" fmla="*/ 2147483647 w 1995"/>
                <a:gd name="T9" fmla="*/ 2147483647 h 414"/>
                <a:gd name="T10" fmla="*/ 2147483647 w 1995"/>
                <a:gd name="T11" fmla="*/ 2147483647 h 414"/>
                <a:gd name="T12" fmla="*/ 2147483647 w 1995"/>
                <a:gd name="T13" fmla="*/ 2147483647 h 414"/>
                <a:gd name="T14" fmla="*/ 2147483647 w 1995"/>
                <a:gd name="T15" fmla="*/ 2147483647 h 414"/>
                <a:gd name="T16" fmla="*/ 2147483647 w 1995"/>
                <a:gd name="T17" fmla="*/ 2147483647 h 414"/>
                <a:gd name="T18" fmla="*/ 2147483647 w 1995"/>
                <a:gd name="T19" fmla="*/ 2147483647 h 4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95"/>
                <a:gd name="T31" fmla="*/ 0 h 414"/>
                <a:gd name="T32" fmla="*/ 1995 w 1995"/>
                <a:gd name="T33" fmla="*/ 414 h 4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95" h="414">
                  <a:moveTo>
                    <a:pt x="0" y="398"/>
                  </a:moveTo>
                  <a:cubicBezTo>
                    <a:pt x="37" y="332"/>
                    <a:pt x="153" y="0"/>
                    <a:pt x="224" y="1"/>
                  </a:cubicBezTo>
                  <a:cubicBezTo>
                    <a:pt x="295" y="2"/>
                    <a:pt x="354" y="406"/>
                    <a:pt x="427" y="406"/>
                  </a:cubicBezTo>
                  <a:cubicBezTo>
                    <a:pt x="500" y="406"/>
                    <a:pt x="588" y="2"/>
                    <a:pt x="665" y="1"/>
                  </a:cubicBezTo>
                  <a:cubicBezTo>
                    <a:pt x="742" y="0"/>
                    <a:pt x="816" y="397"/>
                    <a:pt x="889" y="398"/>
                  </a:cubicBezTo>
                  <a:cubicBezTo>
                    <a:pt x="962" y="399"/>
                    <a:pt x="1030" y="7"/>
                    <a:pt x="1106" y="8"/>
                  </a:cubicBezTo>
                  <a:cubicBezTo>
                    <a:pt x="1182" y="9"/>
                    <a:pt x="1270" y="407"/>
                    <a:pt x="1345" y="406"/>
                  </a:cubicBezTo>
                  <a:cubicBezTo>
                    <a:pt x="1420" y="405"/>
                    <a:pt x="1483" y="0"/>
                    <a:pt x="1554" y="1"/>
                  </a:cubicBezTo>
                  <a:cubicBezTo>
                    <a:pt x="1625" y="2"/>
                    <a:pt x="1698" y="412"/>
                    <a:pt x="1771" y="413"/>
                  </a:cubicBezTo>
                  <a:cubicBezTo>
                    <a:pt x="1844" y="414"/>
                    <a:pt x="1948" y="92"/>
                    <a:pt x="1995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862194" y="2226483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</a:p>
          <a:p>
            <a:endParaRPr lang="en-US" sz="2400" dirty="0"/>
          </a:p>
          <a:p>
            <a:r>
              <a:rPr lang="en-US" sz="2400" dirty="0" smtClean="0"/>
              <a:t>1’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5311028" y="2311794"/>
            <a:ext cx="417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2’</a:t>
            </a:r>
          </a:p>
          <a:p>
            <a:endParaRPr lang="en-US" sz="2400" dirty="0"/>
          </a:p>
          <a:p>
            <a:r>
              <a:rPr lang="en-US" sz="24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75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359" y="1478171"/>
            <a:ext cx="86512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pair correlation function can be written explicitly if we know the (interacting or non-interacting) pair states: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CC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CC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CC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 smtClean="0"/>
              <a:t>    where            are the non-interacting conduction and valence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states and                 are the interacting pair states with excitation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energy      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5" y="152400"/>
            <a:ext cx="4622335" cy="110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i="1" dirty="0" smtClean="0">
                <a:solidFill>
                  <a:srgbClr val="0000CC"/>
                </a:solidFill>
              </a:rPr>
              <a:t>Explicit expression for the pair correlation function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695679"/>
              </p:ext>
            </p:extLst>
          </p:nvPr>
        </p:nvGraphicFramePr>
        <p:xfrm>
          <a:off x="631825" y="2356793"/>
          <a:ext cx="78803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2" name="Equation" r:id="rId3" imgW="4140000" imgH="457200" progId="Equation.3">
                  <p:embed/>
                </p:oleObj>
              </mc:Choice>
              <mc:Fallback>
                <p:oleObj name="Equation" r:id="rId3" imgW="4140000" imgH="45720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" y="2356793"/>
                        <a:ext cx="7880350" cy="8699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49895"/>
              </p:ext>
            </p:extLst>
          </p:nvPr>
        </p:nvGraphicFramePr>
        <p:xfrm>
          <a:off x="1066800" y="3505200"/>
          <a:ext cx="640556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3" name="Equation" r:id="rId5" imgW="3365280" imgH="457200" progId="Equation.3">
                  <p:embed/>
                </p:oleObj>
              </mc:Choice>
              <mc:Fallback>
                <p:oleObj name="Equation" r:id="rId5" imgW="3365280" imgH="45720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6405563" cy="8699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975908"/>
              </p:ext>
            </p:extLst>
          </p:nvPr>
        </p:nvGraphicFramePr>
        <p:xfrm>
          <a:off x="1447800" y="4495800"/>
          <a:ext cx="7254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4" name="Equation" r:id="rId7" imgW="380880" imgH="228600" progId="Equation.3">
                  <p:embed/>
                </p:oleObj>
              </mc:Choice>
              <mc:Fallback>
                <p:oleObj name="Equation" r:id="rId7" imgW="380880" imgH="22860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495800"/>
                        <a:ext cx="725487" cy="43497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299690"/>
              </p:ext>
            </p:extLst>
          </p:nvPr>
        </p:nvGraphicFramePr>
        <p:xfrm>
          <a:off x="1905000" y="4951412"/>
          <a:ext cx="111125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5" name="Equation" r:id="rId9" imgW="583920" imgH="241200" progId="Equation.3">
                  <p:embed/>
                </p:oleObj>
              </mc:Choice>
              <mc:Fallback>
                <p:oleObj name="Equation" r:id="rId9" imgW="583920" imgH="241200" progId="Equation.3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951412"/>
                        <a:ext cx="1111250" cy="458788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976010"/>
              </p:ext>
            </p:extLst>
          </p:nvPr>
        </p:nvGraphicFramePr>
        <p:xfrm>
          <a:off x="1470025" y="5420827"/>
          <a:ext cx="4349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86" name="Equation" r:id="rId11" imgW="228600" imgH="228600" progId="Equation.3">
                  <p:embed/>
                </p:oleObj>
              </mc:Choice>
              <mc:Fallback>
                <p:oleObj name="Equation" r:id="rId11" imgW="228600" imgH="228600" progId="Equation.3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025" y="5420827"/>
                        <a:ext cx="434975" cy="43497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5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118" y="3217300"/>
            <a:ext cx="865128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In this case, it is also known as the Bethe-</a:t>
            </a:r>
            <a:r>
              <a:rPr lang="en-US" sz="2400" dirty="0" err="1" smtClean="0"/>
              <a:t>Salpeter</a:t>
            </a:r>
            <a:r>
              <a:rPr lang="en-US" sz="2400" dirty="0" smtClean="0"/>
              <a:t> equation (BSE)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sz="2400" dirty="0" smtClean="0"/>
              <a:t>     where K is called the </a:t>
            </a:r>
            <a:r>
              <a:rPr lang="en-US" sz="2400" dirty="0" smtClean="0">
                <a:solidFill>
                  <a:srgbClr val="0000CC"/>
                </a:solidFill>
              </a:rPr>
              <a:t>electron-hole kernel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152400"/>
            <a:ext cx="6172200" cy="1102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i="1" dirty="0" smtClean="0">
                <a:solidFill>
                  <a:srgbClr val="0000CC"/>
                </a:solidFill>
              </a:rPr>
              <a:t>Bethe-</a:t>
            </a:r>
            <a:r>
              <a:rPr lang="en-US" altLang="zh-CN" sz="3200" b="1" i="1" dirty="0" err="1" smtClean="0">
                <a:solidFill>
                  <a:srgbClr val="0000CC"/>
                </a:solidFill>
              </a:rPr>
              <a:t>Salpeter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 equation for the pair correlation function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18579"/>
              </p:ext>
            </p:extLst>
          </p:nvPr>
        </p:nvGraphicFramePr>
        <p:xfrm>
          <a:off x="945356" y="3734658"/>
          <a:ext cx="72532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5" name="Equation" r:id="rId3" imgW="3809880" imgH="279360" progId="Equation.3">
                  <p:embed/>
                </p:oleObj>
              </mc:Choice>
              <mc:Fallback>
                <p:oleObj name="Equation" r:id="rId3" imgW="3809880" imgH="27936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356" y="3734658"/>
                        <a:ext cx="7253288" cy="53022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87887" y="1513668"/>
            <a:ext cx="4199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Formally, the interacting pair correlation function and the non-interacting one is related by the Dyson equation</a:t>
            </a:r>
          </a:p>
        </p:txBody>
      </p:sp>
      <p:graphicFrame>
        <p:nvGraphicFramePr>
          <p:cNvPr id="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95601"/>
              </p:ext>
            </p:extLst>
          </p:nvPr>
        </p:nvGraphicFramePr>
        <p:xfrm>
          <a:off x="1122363" y="4935538"/>
          <a:ext cx="73247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6" name="Equation" r:id="rId5" imgW="3848040" imgH="419040" progId="Equation.3">
                  <p:embed/>
                </p:oleObj>
              </mc:Choice>
              <mc:Fallback>
                <p:oleObj name="Equation" r:id="rId5" imgW="3848040" imgH="419040" progId="Equation.3">
                  <p:embed/>
                  <p:pic>
                    <p:nvPicPr>
                      <p:cNvPr id="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4935538"/>
                        <a:ext cx="7324725" cy="79533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045702"/>
              </p:ext>
            </p:extLst>
          </p:nvPr>
        </p:nvGraphicFramePr>
        <p:xfrm>
          <a:off x="1897856" y="5731659"/>
          <a:ext cx="57737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7" name="Equation" r:id="rId7" imgW="3035160" imgH="507960" progId="Equation.3">
                  <p:embed/>
                </p:oleObj>
              </mc:Choice>
              <mc:Fallback>
                <p:oleObj name="Equation" r:id="rId7" imgW="3035160" imgH="507960" progId="Equation.3">
                  <p:embed/>
                  <p:pic>
                    <p:nvPicPr>
                      <p:cNvPr id="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856" y="5731659"/>
                        <a:ext cx="5773738" cy="9652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4602342" y="1437377"/>
            <a:ext cx="4147657" cy="1788445"/>
            <a:chOff x="1454791" y="5011301"/>
            <a:chExt cx="4147657" cy="1788445"/>
          </a:xfrm>
        </p:grpSpPr>
        <p:grpSp>
          <p:nvGrpSpPr>
            <p:cNvPr id="48" name="Group 47"/>
            <p:cNvGrpSpPr/>
            <p:nvPr/>
          </p:nvGrpSpPr>
          <p:grpSpPr>
            <a:xfrm>
              <a:off x="1454791" y="5011301"/>
              <a:ext cx="4147657" cy="1788445"/>
              <a:chOff x="1795943" y="2161677"/>
              <a:chExt cx="5105400" cy="2246604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795943" y="2514600"/>
                <a:ext cx="5105400" cy="1436685"/>
                <a:chOff x="1371600" y="2378766"/>
                <a:chExt cx="6099495" cy="2182119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1447800" y="2378766"/>
                  <a:ext cx="6023295" cy="870011"/>
                </a:xfrm>
                <a:custGeom>
                  <a:avLst/>
                  <a:gdLst>
                    <a:gd name="connsiteX0" fmla="*/ 0 w 6023295"/>
                    <a:gd name="connsiteY0" fmla="*/ 432404 h 870011"/>
                    <a:gd name="connsiteX1" fmla="*/ 1845578 w 6023295"/>
                    <a:gd name="connsiteY1" fmla="*/ 12954 h 870011"/>
                    <a:gd name="connsiteX2" fmla="*/ 3758268 w 6023295"/>
                    <a:gd name="connsiteY2" fmla="*/ 868631 h 870011"/>
                    <a:gd name="connsiteX3" fmla="*/ 6023295 w 6023295"/>
                    <a:gd name="connsiteY3" fmla="*/ 172345 h 8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23295" h="870011">
                      <a:moveTo>
                        <a:pt x="0" y="432404"/>
                      </a:moveTo>
                      <a:cubicBezTo>
                        <a:pt x="609600" y="186327"/>
                        <a:pt x="1219200" y="-59750"/>
                        <a:pt x="1845578" y="12954"/>
                      </a:cubicBezTo>
                      <a:cubicBezTo>
                        <a:pt x="2471956" y="85658"/>
                        <a:pt x="3061982" y="842066"/>
                        <a:pt x="3758268" y="868631"/>
                      </a:cubicBezTo>
                      <a:cubicBezTo>
                        <a:pt x="4454554" y="895196"/>
                        <a:pt x="5238924" y="533770"/>
                        <a:pt x="6023295" y="172345"/>
                      </a:cubicBezTo>
                    </a:path>
                  </a:pathLst>
                </a:custGeom>
                <a:noFill/>
                <a:ln>
                  <a:solidFill>
                    <a:srgbClr val="0000CC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 flipH="1">
                  <a:off x="1371600" y="3690874"/>
                  <a:ext cx="6023295" cy="870011"/>
                </a:xfrm>
                <a:custGeom>
                  <a:avLst/>
                  <a:gdLst>
                    <a:gd name="connsiteX0" fmla="*/ 0 w 6023295"/>
                    <a:gd name="connsiteY0" fmla="*/ 432404 h 870011"/>
                    <a:gd name="connsiteX1" fmla="*/ 1845578 w 6023295"/>
                    <a:gd name="connsiteY1" fmla="*/ 12954 h 870011"/>
                    <a:gd name="connsiteX2" fmla="*/ 3758268 w 6023295"/>
                    <a:gd name="connsiteY2" fmla="*/ 868631 h 870011"/>
                    <a:gd name="connsiteX3" fmla="*/ 6023295 w 6023295"/>
                    <a:gd name="connsiteY3" fmla="*/ 172345 h 8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23295" h="870011">
                      <a:moveTo>
                        <a:pt x="0" y="432404"/>
                      </a:moveTo>
                      <a:cubicBezTo>
                        <a:pt x="609600" y="186327"/>
                        <a:pt x="1219200" y="-59750"/>
                        <a:pt x="1845578" y="12954"/>
                      </a:cubicBezTo>
                      <a:cubicBezTo>
                        <a:pt x="2471956" y="85658"/>
                        <a:pt x="3061982" y="842066"/>
                        <a:pt x="3758268" y="868631"/>
                      </a:cubicBezTo>
                      <a:cubicBezTo>
                        <a:pt x="4454554" y="895196"/>
                        <a:pt x="5238924" y="533770"/>
                        <a:pt x="6023295" y="172345"/>
                      </a:cubicBezTo>
                    </a:path>
                  </a:pathLst>
                </a:custGeom>
                <a:noFill/>
                <a:ln>
                  <a:solidFill>
                    <a:srgbClr val="CC33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Oval 50"/>
              <p:cNvSpPr/>
              <p:nvPr/>
            </p:nvSpPr>
            <p:spPr>
              <a:xfrm>
                <a:off x="3700943" y="3842543"/>
                <a:ext cx="152400" cy="21748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091343" y="2405858"/>
                <a:ext cx="152400" cy="217484"/>
              </a:xfrm>
              <a:prstGeom prst="ellipse">
                <a:avLst/>
              </a:prstGeom>
              <a:solidFill>
                <a:srgbClr val="0000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289823" y="2161677"/>
                <a:ext cx="12216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electron</a:t>
                </a:r>
                <a:endParaRPr lang="en-US" sz="2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930876" y="3828348"/>
                <a:ext cx="959895" cy="579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hole</a:t>
                </a:r>
                <a:endParaRPr lang="en-US" sz="2400" dirty="0"/>
              </a:p>
            </p:txBody>
          </p:sp>
        </p:grpSp>
        <p:sp>
          <p:nvSpPr>
            <p:cNvPr id="49" name="Freeform 11"/>
            <p:cNvSpPr>
              <a:spLocks noChangeAspect="1"/>
            </p:cNvSpPr>
            <p:nvPr/>
          </p:nvSpPr>
          <p:spPr bwMode="auto">
            <a:xfrm rot="3431741" flipV="1">
              <a:off x="2271245" y="5786620"/>
              <a:ext cx="1174181" cy="141934"/>
            </a:xfrm>
            <a:custGeom>
              <a:avLst/>
              <a:gdLst>
                <a:gd name="T0" fmla="*/ 0 w 1995"/>
                <a:gd name="T1" fmla="*/ 2147483647 h 414"/>
                <a:gd name="T2" fmla="*/ 2147483647 w 1995"/>
                <a:gd name="T3" fmla="*/ 2147483647 h 414"/>
                <a:gd name="T4" fmla="*/ 2147483647 w 1995"/>
                <a:gd name="T5" fmla="*/ 2147483647 h 414"/>
                <a:gd name="T6" fmla="*/ 2147483647 w 1995"/>
                <a:gd name="T7" fmla="*/ 2147483647 h 414"/>
                <a:gd name="T8" fmla="*/ 2147483647 w 1995"/>
                <a:gd name="T9" fmla="*/ 2147483647 h 414"/>
                <a:gd name="T10" fmla="*/ 2147483647 w 1995"/>
                <a:gd name="T11" fmla="*/ 2147483647 h 414"/>
                <a:gd name="T12" fmla="*/ 2147483647 w 1995"/>
                <a:gd name="T13" fmla="*/ 2147483647 h 414"/>
                <a:gd name="T14" fmla="*/ 2147483647 w 1995"/>
                <a:gd name="T15" fmla="*/ 2147483647 h 414"/>
                <a:gd name="T16" fmla="*/ 2147483647 w 1995"/>
                <a:gd name="T17" fmla="*/ 2147483647 h 414"/>
                <a:gd name="T18" fmla="*/ 2147483647 w 1995"/>
                <a:gd name="T19" fmla="*/ 2147483647 h 4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95"/>
                <a:gd name="T31" fmla="*/ 0 h 414"/>
                <a:gd name="T32" fmla="*/ 1995 w 1995"/>
                <a:gd name="T33" fmla="*/ 414 h 4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95" h="414">
                  <a:moveTo>
                    <a:pt x="0" y="398"/>
                  </a:moveTo>
                  <a:cubicBezTo>
                    <a:pt x="37" y="332"/>
                    <a:pt x="153" y="0"/>
                    <a:pt x="224" y="1"/>
                  </a:cubicBezTo>
                  <a:cubicBezTo>
                    <a:pt x="295" y="2"/>
                    <a:pt x="354" y="406"/>
                    <a:pt x="427" y="406"/>
                  </a:cubicBezTo>
                  <a:cubicBezTo>
                    <a:pt x="500" y="406"/>
                    <a:pt x="588" y="2"/>
                    <a:pt x="665" y="1"/>
                  </a:cubicBezTo>
                  <a:cubicBezTo>
                    <a:pt x="742" y="0"/>
                    <a:pt x="816" y="397"/>
                    <a:pt x="889" y="398"/>
                  </a:cubicBezTo>
                  <a:cubicBezTo>
                    <a:pt x="962" y="399"/>
                    <a:pt x="1030" y="7"/>
                    <a:pt x="1106" y="8"/>
                  </a:cubicBezTo>
                  <a:cubicBezTo>
                    <a:pt x="1182" y="9"/>
                    <a:pt x="1270" y="407"/>
                    <a:pt x="1345" y="406"/>
                  </a:cubicBezTo>
                  <a:cubicBezTo>
                    <a:pt x="1420" y="405"/>
                    <a:pt x="1483" y="0"/>
                    <a:pt x="1554" y="1"/>
                  </a:cubicBezTo>
                  <a:cubicBezTo>
                    <a:pt x="1625" y="2"/>
                    <a:pt x="1698" y="412"/>
                    <a:pt x="1771" y="413"/>
                  </a:cubicBezTo>
                  <a:cubicBezTo>
                    <a:pt x="1844" y="414"/>
                    <a:pt x="1948" y="92"/>
                    <a:pt x="1995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698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447800"/>
            <a:ext cx="865128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main idea of using many-body perturbation theory to solve the BSE is that one can start with mean-field KS solutions to obtain quasiparticle properties within the GW approximation. The electron-hole interaction is then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In the BSE, the excitations and de-excitations are coupled, making the calculations rather difficult.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Often one use the so-called </a:t>
            </a:r>
            <a:r>
              <a:rPr lang="en-US" sz="2400" dirty="0" smtClean="0">
                <a:solidFill>
                  <a:srgbClr val="0000CC"/>
                </a:solidFill>
              </a:rPr>
              <a:t>Tamm-</a:t>
            </a:r>
            <a:r>
              <a:rPr lang="en-US" sz="2400" dirty="0" err="1" smtClean="0">
                <a:solidFill>
                  <a:srgbClr val="0000CC"/>
                </a:solidFill>
              </a:rPr>
              <a:t>Dancoff</a:t>
            </a:r>
            <a:r>
              <a:rPr lang="en-US" sz="2400" dirty="0" smtClean="0">
                <a:solidFill>
                  <a:srgbClr val="0000CC"/>
                </a:solidFill>
              </a:rPr>
              <a:t> approximation (TDA)</a:t>
            </a:r>
            <a:r>
              <a:rPr lang="en-US" sz="2400" dirty="0" smtClean="0"/>
              <a:t> to decouple the excitation and de-excitations, leading to a much simplified BSE</a:t>
            </a:r>
          </a:p>
          <a:p>
            <a:pPr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381001"/>
            <a:ext cx="850853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Solving the Bethe-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Salpeter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 equation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7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1925" y="1263650"/>
            <a:ext cx="8220075" cy="507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(Forget about </a:t>
            </a:r>
            <a:r>
              <a:rPr lang="en-US" altLang="zh-CN" sz="2400" dirty="0" err="1" smtClean="0"/>
              <a:t>ZnO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or </a:t>
            </a:r>
            <a:r>
              <a:rPr lang="en-US" altLang="zh-CN" sz="2400" dirty="0" err="1" smtClean="0"/>
              <a:t>CuCl</a:t>
            </a:r>
            <a:r>
              <a:rPr lang="en-US" altLang="zh-CN" sz="2400" dirty="0" smtClean="0"/>
              <a:t>) </a:t>
            </a:r>
            <a:r>
              <a:rPr lang="en-US" altLang="zh-CN" sz="2400" dirty="0"/>
              <a:t>For a 2-atom </a:t>
            </a:r>
            <a:r>
              <a:rPr lang="en-US" altLang="zh-CN" sz="2400" dirty="0" err="1"/>
              <a:t>MgO</a:t>
            </a:r>
            <a:r>
              <a:rPr lang="en-US" altLang="zh-CN" sz="2400" dirty="0"/>
              <a:t>, we need about </a:t>
            </a:r>
            <a:r>
              <a:rPr lang="en-US" altLang="zh-CN" sz="2400" dirty="0" smtClean="0"/>
              <a:t>1,000 </a:t>
            </a:r>
            <a:r>
              <a:rPr lang="en-US" altLang="zh-CN" sz="2400" dirty="0"/>
              <a:t>conduction bands to converge the result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/>
              <a:t>Suppose we are interest in a system containing 200 atoms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(</a:t>
            </a:r>
            <a:r>
              <a:rPr lang="en-US" altLang="zh-CN" sz="2400" dirty="0" err="1"/>
              <a:t>e.g</a:t>
            </a:r>
            <a:r>
              <a:rPr lang="en-US" altLang="zh-CN" sz="2400" dirty="0"/>
              <a:t>, a </a:t>
            </a:r>
            <a:r>
              <a:rPr lang="en-US" altLang="zh-CN" sz="2400" dirty="0" err="1"/>
              <a:t>supercell</a:t>
            </a:r>
            <a:r>
              <a:rPr lang="en-US" altLang="zh-CN" sz="2400" dirty="0"/>
              <a:t> containing a defect</a:t>
            </a:r>
            <a:r>
              <a:rPr lang="en-US" altLang="zh-CN" sz="2400" dirty="0" smtClean="0"/>
              <a:t>), </a:t>
            </a:r>
            <a:r>
              <a:rPr lang="en-US" altLang="zh-CN" sz="2400" dirty="0"/>
              <a:t>we will need 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buFont typeface="Arial" charset="0"/>
              <a:buChar char="•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altLang="zh-CN" sz="2400" dirty="0"/>
          </a:p>
          <a:p>
            <a:pPr marL="285750" indent="-285750"/>
            <a:r>
              <a:rPr lang="en-US" altLang="zh-CN" sz="2400" dirty="0"/>
              <a:t>     to achieve the same level of convergence</a:t>
            </a:r>
          </a:p>
          <a:p>
            <a:pPr marL="285750" indent="-285750"/>
            <a:endParaRPr lang="en-US" altLang="zh-CN" sz="2400" dirty="0">
              <a:solidFill>
                <a:srgbClr val="0000FF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>
                <a:solidFill>
                  <a:srgbClr val="0000FF"/>
                </a:solidFill>
              </a:rPr>
              <a:t>Not only calculating the wave functions is hard (if possible), but storing these wave functions is extremely problematic, not to mention the subsequent GW calculations</a:t>
            </a:r>
          </a:p>
        </p:txBody>
      </p:sp>
      <p:sp>
        <p:nvSpPr>
          <p:cNvPr id="24579" name="TextBox 14"/>
          <p:cNvSpPr txBox="1">
            <a:spLocks noChangeArrowheads="1"/>
          </p:cNvSpPr>
          <p:nvPr/>
        </p:nvSpPr>
        <p:spPr bwMode="auto">
          <a:xfrm>
            <a:off x="76200" y="-10418"/>
            <a:ext cx="610795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0000CC"/>
                </a:solidFill>
              </a:rPr>
              <a:t>GW calculations for large systems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?</a:t>
            </a:r>
          </a:p>
          <a:p>
            <a:r>
              <a:rPr lang="en-US" altLang="zh-CN" sz="3200" b="1" i="1" dirty="0" smtClean="0">
                <a:solidFill>
                  <a:srgbClr val="0000CC"/>
                </a:solidFill>
              </a:rPr>
              <a:t>High-throughput GW calculations?</a:t>
            </a:r>
            <a:endParaRPr lang="en-US" altLang="zh-CN" sz="3200" b="1" i="1" dirty="0">
              <a:solidFill>
                <a:srgbClr val="0000CC"/>
              </a:solidFill>
            </a:endParaRPr>
          </a:p>
        </p:txBody>
      </p:sp>
      <p:graphicFrame>
        <p:nvGraphicFramePr>
          <p:cNvPr id="24580" name="Object 1"/>
          <p:cNvGraphicFramePr>
            <a:graphicFrameLocks noChangeAspect="1"/>
          </p:cNvGraphicFramePr>
          <p:nvPr/>
        </p:nvGraphicFramePr>
        <p:xfrm>
          <a:off x="838200" y="3540125"/>
          <a:ext cx="66294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3" name="Equation" r:id="rId3" imgW="2717640" imgH="203040" progId="Equation.3">
                  <p:embed/>
                </p:oleObj>
              </mc:Choice>
              <mc:Fallback>
                <p:oleObj name="Equation" r:id="rId3" imgW="2717640" imgH="203040" progId="Equation.3">
                  <p:embed/>
                  <p:pic>
                    <p:nvPicPr>
                      <p:cNvPr id="2458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540125"/>
                        <a:ext cx="6629400" cy="49847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B0F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D843-1D60-43D0-BE92-9CC28442D998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7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447800"/>
            <a:ext cx="86512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Using the TDA, the BSE can be casted into a simplified eigenvalue problem: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     where        is the e-h excitation energy and the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can be used to constructor the e-h pair (excitonic) states:</a:t>
            </a:r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 marL="342900" indent="-34290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At this point, we need to examine more carefully the spin aspect of the e-h pair. For a given e-h pair, we have the following spin states: 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400" dirty="0" smtClean="0"/>
              <a:t>     which give rise to spin singlet and triplet solutions.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381001"/>
            <a:ext cx="850853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The TDA and the Bethe-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Salpeter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 equation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73427"/>
              </p:ext>
            </p:extLst>
          </p:nvPr>
        </p:nvGraphicFramePr>
        <p:xfrm>
          <a:off x="1463675" y="2286000"/>
          <a:ext cx="51482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6" name="Equation" r:id="rId3" imgW="2705040" imgH="368280" progId="Equation.3">
                  <p:embed/>
                </p:oleObj>
              </mc:Choice>
              <mc:Fallback>
                <p:oleObj name="Equation" r:id="rId3" imgW="2705040" imgH="368280" progId="Equation.3">
                  <p:embed/>
                  <p:pic>
                    <p:nvPicPr>
                      <p:cNvPr id="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2286000"/>
                        <a:ext cx="5148263" cy="6985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976488"/>
              </p:ext>
            </p:extLst>
          </p:nvPr>
        </p:nvGraphicFramePr>
        <p:xfrm>
          <a:off x="1461636" y="2868613"/>
          <a:ext cx="4349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7" name="Equation" r:id="rId5" imgW="228600" imgH="228600" progId="Equation.3">
                  <p:embed/>
                </p:oleObj>
              </mc:Choice>
              <mc:Fallback>
                <p:oleObj name="Equation" r:id="rId5" imgW="22860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636" y="2868613"/>
                        <a:ext cx="434975" cy="43338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254462"/>
              </p:ext>
            </p:extLst>
          </p:nvPr>
        </p:nvGraphicFramePr>
        <p:xfrm>
          <a:off x="7840211" y="2819400"/>
          <a:ext cx="5318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8" name="Equation" r:id="rId7" imgW="279360" imgH="253800" progId="Equation.3">
                  <p:embed/>
                </p:oleObj>
              </mc:Choice>
              <mc:Fallback>
                <p:oleObj name="Equation" r:id="rId7" imgW="279360" imgH="2538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211" y="2819400"/>
                        <a:ext cx="531813" cy="4826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52590"/>
              </p:ext>
            </p:extLst>
          </p:nvPr>
        </p:nvGraphicFramePr>
        <p:xfrm>
          <a:off x="2056606" y="3847713"/>
          <a:ext cx="39624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79" name="Equation" r:id="rId9" imgW="2082600" imgH="368280" progId="Equation.3">
                  <p:embed/>
                </p:oleObj>
              </mc:Choice>
              <mc:Fallback>
                <p:oleObj name="Equation" r:id="rId9" imgW="2082600" imgH="3682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6606" y="3847713"/>
                        <a:ext cx="3962400" cy="69850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122491"/>
              </p:ext>
            </p:extLst>
          </p:nvPr>
        </p:nvGraphicFramePr>
        <p:xfrm>
          <a:off x="2049960" y="5409426"/>
          <a:ext cx="48561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0" name="Equation" r:id="rId11" imgW="2552400" imgH="228600" progId="Equation.3">
                  <p:embed/>
                </p:oleObj>
              </mc:Choice>
              <mc:Fallback>
                <p:oleObj name="Equation" r:id="rId11" imgW="25524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960" y="5409426"/>
                        <a:ext cx="4856162" cy="433388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7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447800"/>
            <a:ext cx="865128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electron-hole Hamiltonian matrix looks like this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Within the singlet subspace,                                         , the Hamiltonian is simplified</a:t>
            </a: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Within the triplet space,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381001"/>
            <a:ext cx="850853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The TDA and the Bethe-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Salpeter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 equation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1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502921"/>
              </p:ext>
            </p:extLst>
          </p:nvPr>
        </p:nvGraphicFramePr>
        <p:xfrm>
          <a:off x="152400" y="1922515"/>
          <a:ext cx="7604882" cy="175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3" name="Equation" r:id="rId3" imgW="4063680" imgH="939600" progId="Equation.3">
                  <p:embed/>
                </p:oleObj>
              </mc:Choice>
              <mc:Fallback>
                <p:oleObj name="Equation" r:id="rId3" imgW="4063680" imgH="939600" progId="Equation.3">
                  <p:embed/>
                  <p:pic>
                    <p:nvPicPr>
                      <p:cNvPr id="6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922515"/>
                        <a:ext cx="7604882" cy="1755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336422"/>
              </p:ext>
            </p:extLst>
          </p:nvPr>
        </p:nvGraphicFramePr>
        <p:xfrm>
          <a:off x="7782449" y="1909416"/>
          <a:ext cx="1047798" cy="168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4" name="Equation" r:id="rId5" imgW="596880" imgH="965160" progId="Equation.3">
                  <p:embed/>
                </p:oleObj>
              </mc:Choice>
              <mc:Fallback>
                <p:oleObj name="Equation" r:id="rId5" imgW="596880" imgH="965160" progId="Equation.3">
                  <p:embed/>
                  <p:pic>
                    <p:nvPicPr>
                      <p:cNvPr id="8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2449" y="1909416"/>
                        <a:ext cx="1047798" cy="16877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66758"/>
              </p:ext>
            </p:extLst>
          </p:nvPr>
        </p:nvGraphicFramePr>
        <p:xfrm>
          <a:off x="965433" y="3677797"/>
          <a:ext cx="64928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5" name="Equation" r:id="rId7" imgW="3327120" imgH="228600" progId="Equation.3">
                  <p:embed/>
                </p:oleObj>
              </mc:Choice>
              <mc:Fallback>
                <p:oleObj name="Equation" r:id="rId7" imgW="3327120" imgH="228600" progId="Equation.3">
                  <p:embed/>
                  <p:pic>
                    <p:nvPicPr>
                      <p:cNvPr id="9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433" y="3677797"/>
                        <a:ext cx="6492875" cy="444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130737"/>
              </p:ext>
            </p:extLst>
          </p:nvPr>
        </p:nvGraphicFramePr>
        <p:xfrm>
          <a:off x="4114800" y="4189539"/>
          <a:ext cx="2755900" cy="68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6" name="Equation" r:id="rId9" imgW="1676160" imgH="419040" progId="Equation.3">
                  <p:embed/>
                </p:oleObj>
              </mc:Choice>
              <mc:Fallback>
                <p:oleObj name="Equation" r:id="rId9" imgW="167616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189539"/>
                        <a:ext cx="2755900" cy="687261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720529"/>
              </p:ext>
            </p:extLst>
          </p:nvPr>
        </p:nvGraphicFramePr>
        <p:xfrm>
          <a:off x="1576548" y="5178258"/>
          <a:ext cx="27559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7" name="Equation" r:id="rId11" imgW="1473120" imgH="241200" progId="Equation.3">
                  <p:embed/>
                </p:oleObj>
              </mc:Choice>
              <mc:Fallback>
                <p:oleObj name="Equation" r:id="rId11" imgW="1473120" imgH="241200" progId="Equation.3">
                  <p:embed/>
                  <p:pic>
                    <p:nvPicPr>
                      <p:cNvPr id="11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548" y="5178258"/>
                        <a:ext cx="2755900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16862"/>
              </p:ext>
            </p:extLst>
          </p:nvPr>
        </p:nvGraphicFramePr>
        <p:xfrm>
          <a:off x="4675581" y="5201055"/>
          <a:ext cx="2209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8" name="Equation" r:id="rId13" imgW="1180800" imgH="241200" progId="Equation.3">
                  <p:embed/>
                </p:oleObj>
              </mc:Choice>
              <mc:Fallback>
                <p:oleObj name="Equation" r:id="rId13" imgW="1180800" imgH="241200" progId="Equation.3">
                  <p:embed/>
                  <p:pic>
                    <p:nvPicPr>
                      <p:cNvPr id="16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581" y="5201055"/>
                        <a:ext cx="2209800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999178"/>
              </p:ext>
            </p:extLst>
          </p:nvPr>
        </p:nvGraphicFramePr>
        <p:xfrm>
          <a:off x="3701722" y="5848183"/>
          <a:ext cx="199548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79" name="Equation" r:id="rId15" imgW="1066680" imgH="241200" progId="Equation.3">
                  <p:embed/>
                </p:oleObj>
              </mc:Choice>
              <mc:Fallback>
                <p:oleObj name="Equation" r:id="rId15" imgW="1066680" imgH="241200" progId="Equation.3">
                  <p:embed/>
                  <p:pic>
                    <p:nvPicPr>
                      <p:cNvPr id="16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722" y="5848183"/>
                        <a:ext cx="1995488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55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447800"/>
            <a:ext cx="8651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The imaginary part of the dielectric function is then</a:t>
            </a:r>
          </a:p>
          <a:p>
            <a:pPr marL="342900" indent="-34290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02066" y="381001"/>
            <a:ext cx="850853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The TDA and the Bethe-</a:t>
            </a:r>
            <a:r>
              <a:rPr lang="en-US" altLang="zh-CN" sz="3600" b="1" i="1" dirty="0" err="1" smtClean="0">
                <a:solidFill>
                  <a:srgbClr val="0000CC"/>
                </a:solidFill>
              </a:rPr>
              <a:t>Salpeter</a:t>
            </a:r>
            <a:r>
              <a:rPr lang="en-US" altLang="zh-CN" sz="3600" b="1" i="1" dirty="0" smtClean="0">
                <a:solidFill>
                  <a:srgbClr val="0000CC"/>
                </a:solidFill>
              </a:rPr>
              <a:t> equation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281139"/>
              </p:ext>
            </p:extLst>
          </p:nvPr>
        </p:nvGraphicFramePr>
        <p:xfrm>
          <a:off x="1308100" y="2009775"/>
          <a:ext cx="563086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0" name="Equation" r:id="rId3" imgW="2958840" imgH="444240" progId="Equation.3">
                  <p:embed/>
                </p:oleObj>
              </mc:Choice>
              <mc:Fallback>
                <p:oleObj name="Equation" r:id="rId3" imgW="2958840" imgH="44424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2009775"/>
                        <a:ext cx="5630863" cy="847725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911996"/>
              </p:ext>
            </p:extLst>
          </p:nvPr>
        </p:nvGraphicFramePr>
        <p:xfrm>
          <a:off x="709613" y="3263900"/>
          <a:ext cx="6573837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51" name="Equation" r:id="rId5" imgW="3454200" imgH="469800" progId="Equation.3">
                  <p:embed/>
                </p:oleObj>
              </mc:Choice>
              <mc:Fallback>
                <p:oleObj name="Equation" r:id="rId5" imgW="3454200" imgH="46980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3263900"/>
                        <a:ext cx="6573837" cy="8953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9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9" name="Title 1"/>
          <p:cNvSpPr txBox="1">
            <a:spLocks/>
          </p:cNvSpPr>
          <p:nvPr/>
        </p:nvSpPr>
        <p:spPr bwMode="auto">
          <a:xfrm>
            <a:off x="76200" y="76200"/>
            <a:ext cx="899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solidFill>
                  <a:srgbClr val="0000CC"/>
                </a:solidFill>
              </a:rPr>
              <a:t>Modern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approach </a:t>
            </a:r>
            <a:r>
              <a:rPr lang="en-US" altLang="zh-CN" sz="3200" b="1" i="1" dirty="0">
                <a:solidFill>
                  <a:srgbClr val="0000CC"/>
                </a:solidFill>
              </a:rPr>
              <a:t>to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electronic excitations </a:t>
            </a:r>
            <a:r>
              <a:rPr lang="en-US" altLang="zh-CN" sz="3200" b="1" i="1" dirty="0">
                <a:solidFill>
                  <a:srgbClr val="0000CC"/>
                </a:solidFill>
              </a:rPr>
              <a:t>in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solids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3400" y="1794707"/>
            <a:ext cx="4128630" cy="3694633"/>
            <a:chOff x="443370" y="2059509"/>
            <a:chExt cx="4128630" cy="3694633"/>
          </a:xfrm>
        </p:grpSpPr>
        <p:sp>
          <p:nvSpPr>
            <p:cNvPr id="19" name="Freeform 32"/>
            <p:cNvSpPr>
              <a:spLocks noChangeArrowheads="1"/>
            </p:cNvSpPr>
            <p:nvPr/>
          </p:nvSpPr>
          <p:spPr bwMode="auto">
            <a:xfrm flipV="1">
              <a:off x="443370" y="4433392"/>
              <a:ext cx="4128630" cy="1320750"/>
            </a:xfrm>
            <a:custGeom>
              <a:avLst/>
              <a:gdLst>
                <a:gd name="T0" fmla="*/ 0 w 3526971"/>
                <a:gd name="T1" fmla="*/ 0 h 1325638"/>
                <a:gd name="T2" fmla="*/ 3973532 w 3526971"/>
                <a:gd name="T3" fmla="*/ 1319225 h 1325638"/>
                <a:gd name="T4" fmla="*/ 7850133 w 3526971"/>
                <a:gd name="T5" fmla="*/ 28987 h 1325638"/>
                <a:gd name="T6" fmla="*/ 0 60000 65536"/>
                <a:gd name="T7" fmla="*/ 0 60000 65536"/>
                <a:gd name="T8" fmla="*/ 0 60000 65536"/>
                <a:gd name="T9" fmla="*/ 0 w 3526971"/>
                <a:gd name="T10" fmla="*/ 0 h 1325638"/>
                <a:gd name="T11" fmla="*/ 3526971 w 3526971"/>
                <a:gd name="T12" fmla="*/ 1325638 h 1325638"/>
                <a:gd name="connsiteX0" fmla="*/ 0 w 3526971"/>
                <a:gd name="connsiteY0" fmla="*/ 0 h 1320826"/>
                <a:gd name="connsiteX1" fmla="*/ 1785257 w 3526971"/>
                <a:gd name="connsiteY1" fmla="*/ 1320800 h 1320826"/>
                <a:gd name="connsiteX2" fmla="*/ 3526971 w 3526971"/>
                <a:gd name="connsiteY2" fmla="*/ 11273 h 1320826"/>
                <a:gd name="connsiteX0" fmla="*/ 0 w 3526971"/>
                <a:gd name="connsiteY0" fmla="*/ 15362 h 1336187"/>
                <a:gd name="connsiteX1" fmla="*/ 1785257 w 3526971"/>
                <a:gd name="connsiteY1" fmla="*/ 1336162 h 1336187"/>
                <a:gd name="connsiteX2" fmla="*/ 3526971 w 3526971"/>
                <a:gd name="connsiteY2" fmla="*/ 0 h 1336187"/>
                <a:gd name="connsiteX0" fmla="*/ 0 w 3526971"/>
                <a:gd name="connsiteY0" fmla="*/ 0 h 1320825"/>
                <a:gd name="connsiteX1" fmla="*/ 1785257 w 3526971"/>
                <a:gd name="connsiteY1" fmla="*/ 1320800 h 1320825"/>
                <a:gd name="connsiteX2" fmla="*/ 3526971 w 3526971"/>
                <a:gd name="connsiteY2" fmla="*/ 2394 h 132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6971" h="1320825">
                  <a:moveTo>
                    <a:pt x="0" y="0"/>
                  </a:moveTo>
                  <a:cubicBezTo>
                    <a:pt x="598714" y="657981"/>
                    <a:pt x="1197429" y="1315962"/>
                    <a:pt x="1785257" y="1320800"/>
                  </a:cubicBezTo>
                  <a:cubicBezTo>
                    <a:pt x="2373085" y="1325638"/>
                    <a:pt x="2950028" y="650698"/>
                    <a:pt x="3526971" y="2394"/>
                  </a:cubicBezTo>
                </a:path>
              </a:pathLst>
            </a:custGeom>
            <a:gradFill>
              <a:gsLst>
                <a:gs pos="5000">
                  <a:srgbClr val="0066FF"/>
                </a:gs>
                <a:gs pos="64999">
                  <a:srgbClr val="F0EBD5"/>
                </a:gs>
                <a:gs pos="100000">
                  <a:srgbClr val="92D050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Freeform 32"/>
            <p:cNvSpPr>
              <a:spLocks noChangeArrowheads="1"/>
            </p:cNvSpPr>
            <p:nvPr/>
          </p:nvSpPr>
          <p:spPr bwMode="auto">
            <a:xfrm>
              <a:off x="1272292" y="2059509"/>
              <a:ext cx="2570342" cy="1320750"/>
            </a:xfrm>
            <a:custGeom>
              <a:avLst/>
              <a:gdLst>
                <a:gd name="T0" fmla="*/ 0 w 3526971"/>
                <a:gd name="T1" fmla="*/ 0 h 1325638"/>
                <a:gd name="T2" fmla="*/ 3973532 w 3526971"/>
                <a:gd name="T3" fmla="*/ 1319225 h 1325638"/>
                <a:gd name="T4" fmla="*/ 7850133 w 3526971"/>
                <a:gd name="T5" fmla="*/ 28987 h 1325638"/>
                <a:gd name="T6" fmla="*/ 0 60000 65536"/>
                <a:gd name="T7" fmla="*/ 0 60000 65536"/>
                <a:gd name="T8" fmla="*/ 0 60000 65536"/>
                <a:gd name="T9" fmla="*/ 0 w 3526971"/>
                <a:gd name="T10" fmla="*/ 0 h 1325638"/>
                <a:gd name="T11" fmla="*/ 3526971 w 3526971"/>
                <a:gd name="T12" fmla="*/ 1325638 h 1325638"/>
                <a:gd name="connsiteX0" fmla="*/ 0 w 3526971"/>
                <a:gd name="connsiteY0" fmla="*/ 0 h 1320826"/>
                <a:gd name="connsiteX1" fmla="*/ 1785257 w 3526971"/>
                <a:gd name="connsiteY1" fmla="*/ 1320800 h 1320826"/>
                <a:gd name="connsiteX2" fmla="*/ 3526971 w 3526971"/>
                <a:gd name="connsiteY2" fmla="*/ 11273 h 1320826"/>
                <a:gd name="connsiteX0" fmla="*/ 0 w 3526971"/>
                <a:gd name="connsiteY0" fmla="*/ 15362 h 1336187"/>
                <a:gd name="connsiteX1" fmla="*/ 1785257 w 3526971"/>
                <a:gd name="connsiteY1" fmla="*/ 1336162 h 1336187"/>
                <a:gd name="connsiteX2" fmla="*/ 3526971 w 3526971"/>
                <a:gd name="connsiteY2" fmla="*/ 0 h 1336187"/>
                <a:gd name="connsiteX0" fmla="*/ 0 w 3526971"/>
                <a:gd name="connsiteY0" fmla="*/ 0 h 1320825"/>
                <a:gd name="connsiteX1" fmla="*/ 1785257 w 3526971"/>
                <a:gd name="connsiteY1" fmla="*/ 1320800 h 1320825"/>
                <a:gd name="connsiteX2" fmla="*/ 3526971 w 3526971"/>
                <a:gd name="connsiteY2" fmla="*/ 2394 h 132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6971" h="1320825">
                  <a:moveTo>
                    <a:pt x="0" y="0"/>
                  </a:moveTo>
                  <a:cubicBezTo>
                    <a:pt x="598714" y="657981"/>
                    <a:pt x="1197429" y="1315962"/>
                    <a:pt x="1785257" y="1320800"/>
                  </a:cubicBezTo>
                  <a:cubicBezTo>
                    <a:pt x="2373085" y="1325638"/>
                    <a:pt x="2950028" y="650698"/>
                    <a:pt x="3526971" y="2394"/>
                  </a:cubicBezTo>
                </a:path>
              </a:pathLst>
            </a:custGeom>
            <a:gradFill>
              <a:gsLst>
                <a:gs pos="5000">
                  <a:srgbClr val="FFC000"/>
                </a:gs>
                <a:gs pos="64999">
                  <a:srgbClr val="F0EBD5"/>
                </a:gs>
                <a:gs pos="100000">
                  <a:srgbClr val="FF3300"/>
                </a:gs>
              </a:gsLst>
              <a:lin ang="5400000" scaled="0"/>
            </a:gra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" name="Group 38"/>
            <p:cNvGrpSpPr>
              <a:grpSpLocks/>
            </p:cNvGrpSpPr>
            <p:nvPr/>
          </p:nvGrpSpPr>
          <p:grpSpPr bwMode="auto">
            <a:xfrm>
              <a:off x="2300288" y="4033838"/>
              <a:ext cx="514350" cy="769937"/>
              <a:chOff x="4143828" y="3490687"/>
              <a:chExt cx="514885" cy="769441"/>
            </a:xfrm>
          </p:grpSpPr>
          <p:sp>
            <p:nvSpPr>
              <p:cNvPr id="27" name="Oval 35"/>
              <p:cNvSpPr>
                <a:spLocks noChangeArrowheads="1"/>
              </p:cNvSpPr>
              <p:nvPr/>
            </p:nvSpPr>
            <p:spPr bwMode="auto">
              <a:xfrm>
                <a:off x="4143831" y="3650345"/>
                <a:ext cx="478971" cy="464457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8" name="TextBox 37"/>
              <p:cNvSpPr txBox="1">
                <a:spLocks noChangeArrowheads="1"/>
              </p:cNvSpPr>
              <p:nvPr/>
            </p:nvSpPr>
            <p:spPr bwMode="auto">
              <a:xfrm>
                <a:off x="4143828" y="3490687"/>
                <a:ext cx="514885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4400" dirty="0">
                    <a:latin typeface="Arial" charset="0"/>
                  </a:rPr>
                  <a:t>+</a:t>
                </a:r>
              </a:p>
            </p:txBody>
          </p:sp>
        </p:grpSp>
        <p:grpSp>
          <p:nvGrpSpPr>
            <p:cNvPr id="22" name="Group 39"/>
            <p:cNvGrpSpPr>
              <a:grpSpLocks/>
            </p:cNvGrpSpPr>
            <p:nvPr/>
          </p:nvGrpSpPr>
          <p:grpSpPr bwMode="auto">
            <a:xfrm>
              <a:off x="2309052" y="2671032"/>
              <a:ext cx="484188" cy="1016000"/>
              <a:chOff x="5660571" y="3410859"/>
              <a:chExt cx="484690" cy="1015663"/>
            </a:xfrm>
          </p:grpSpPr>
          <p:sp>
            <p:nvSpPr>
              <p:cNvPr id="25" name="Oval 34"/>
              <p:cNvSpPr>
                <a:spLocks noChangeArrowheads="1"/>
              </p:cNvSpPr>
              <p:nvPr/>
            </p:nvSpPr>
            <p:spPr bwMode="auto">
              <a:xfrm>
                <a:off x="5660571" y="3744685"/>
                <a:ext cx="478971" cy="464457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6" name="TextBox 36"/>
              <p:cNvSpPr txBox="1">
                <a:spLocks noChangeArrowheads="1"/>
              </p:cNvSpPr>
              <p:nvPr/>
            </p:nvSpPr>
            <p:spPr bwMode="auto">
              <a:xfrm>
                <a:off x="5704115" y="3410859"/>
                <a:ext cx="441146" cy="1015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6000" dirty="0">
                    <a:latin typeface="Arial" charset="0"/>
                  </a:rPr>
                  <a:t>-</a:t>
                </a:r>
              </a:p>
            </p:txBody>
          </p:sp>
        </p:grpSp>
        <p:sp>
          <p:nvSpPr>
            <p:cNvPr id="23" name="Freeform 11"/>
            <p:cNvSpPr>
              <a:spLocks noChangeAspect="1"/>
            </p:cNvSpPr>
            <p:nvPr/>
          </p:nvSpPr>
          <p:spPr bwMode="auto">
            <a:xfrm rot="3431741">
              <a:off x="871884" y="3508940"/>
              <a:ext cx="1733550" cy="209550"/>
            </a:xfrm>
            <a:custGeom>
              <a:avLst/>
              <a:gdLst>
                <a:gd name="T0" fmla="*/ 0 w 1995"/>
                <a:gd name="T1" fmla="*/ 2147483647 h 414"/>
                <a:gd name="T2" fmla="*/ 2147483647 w 1995"/>
                <a:gd name="T3" fmla="*/ 2147483647 h 414"/>
                <a:gd name="T4" fmla="*/ 2147483647 w 1995"/>
                <a:gd name="T5" fmla="*/ 2147483647 h 414"/>
                <a:gd name="T6" fmla="*/ 2147483647 w 1995"/>
                <a:gd name="T7" fmla="*/ 2147483647 h 414"/>
                <a:gd name="T8" fmla="*/ 2147483647 w 1995"/>
                <a:gd name="T9" fmla="*/ 2147483647 h 414"/>
                <a:gd name="T10" fmla="*/ 2147483647 w 1995"/>
                <a:gd name="T11" fmla="*/ 2147483647 h 414"/>
                <a:gd name="T12" fmla="*/ 2147483647 w 1995"/>
                <a:gd name="T13" fmla="*/ 2147483647 h 414"/>
                <a:gd name="T14" fmla="*/ 2147483647 w 1995"/>
                <a:gd name="T15" fmla="*/ 2147483647 h 414"/>
                <a:gd name="T16" fmla="*/ 2147483647 w 1995"/>
                <a:gd name="T17" fmla="*/ 2147483647 h 414"/>
                <a:gd name="T18" fmla="*/ 2147483647 w 1995"/>
                <a:gd name="T19" fmla="*/ 2147483647 h 4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95"/>
                <a:gd name="T31" fmla="*/ 0 h 414"/>
                <a:gd name="T32" fmla="*/ 1995 w 1995"/>
                <a:gd name="T33" fmla="*/ 414 h 4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95" h="414">
                  <a:moveTo>
                    <a:pt x="0" y="398"/>
                  </a:moveTo>
                  <a:cubicBezTo>
                    <a:pt x="37" y="332"/>
                    <a:pt x="153" y="0"/>
                    <a:pt x="224" y="1"/>
                  </a:cubicBezTo>
                  <a:cubicBezTo>
                    <a:pt x="295" y="2"/>
                    <a:pt x="354" y="406"/>
                    <a:pt x="427" y="406"/>
                  </a:cubicBezTo>
                  <a:cubicBezTo>
                    <a:pt x="500" y="406"/>
                    <a:pt x="588" y="2"/>
                    <a:pt x="665" y="1"/>
                  </a:cubicBezTo>
                  <a:cubicBezTo>
                    <a:pt x="742" y="0"/>
                    <a:pt x="816" y="397"/>
                    <a:pt x="889" y="398"/>
                  </a:cubicBezTo>
                  <a:cubicBezTo>
                    <a:pt x="962" y="399"/>
                    <a:pt x="1030" y="7"/>
                    <a:pt x="1106" y="8"/>
                  </a:cubicBezTo>
                  <a:cubicBezTo>
                    <a:pt x="1182" y="9"/>
                    <a:pt x="1270" y="407"/>
                    <a:pt x="1345" y="406"/>
                  </a:cubicBezTo>
                  <a:cubicBezTo>
                    <a:pt x="1420" y="405"/>
                    <a:pt x="1483" y="0"/>
                    <a:pt x="1554" y="1"/>
                  </a:cubicBezTo>
                  <a:cubicBezTo>
                    <a:pt x="1625" y="2"/>
                    <a:pt x="1698" y="412"/>
                    <a:pt x="1771" y="413"/>
                  </a:cubicBezTo>
                  <a:cubicBezTo>
                    <a:pt x="1844" y="414"/>
                    <a:pt x="1948" y="92"/>
                    <a:pt x="1995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1144588" y="3694113"/>
            <a:ext cx="473075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87" name="Equation" r:id="rId4" imgW="190335" imgH="177646" progId="Equation.3">
                    <p:embed/>
                  </p:oleObj>
                </mc:Choice>
                <mc:Fallback>
                  <p:oleObj name="Equation" r:id="rId4" imgW="190335" imgH="177646" progId="Equation.3">
                    <p:embed/>
                    <p:pic>
                      <p:nvPicPr>
                        <p:cNvPr id="2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588" y="3694113"/>
                          <a:ext cx="473075" cy="439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Rounded Rectangle 30"/>
          <p:cNvSpPr/>
          <p:nvPr/>
        </p:nvSpPr>
        <p:spPr bwMode="auto">
          <a:xfrm>
            <a:off x="5012923" y="2019300"/>
            <a:ext cx="3379499" cy="590040"/>
          </a:xfrm>
          <a:prstGeom prst="roundRect">
            <a:avLst/>
          </a:prstGeom>
          <a:gradFill>
            <a:gsLst>
              <a:gs pos="0">
                <a:srgbClr val="CDCDCD"/>
              </a:gs>
              <a:gs pos="49000">
                <a:srgbClr val="F0EBD5"/>
              </a:gs>
              <a:gs pos="100000">
                <a:srgbClr val="3FCDF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2306" y="2013872"/>
            <a:ext cx="2975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DFT (mean-field)</a:t>
            </a:r>
            <a:endParaRPr lang="en-US" sz="3200" dirty="0"/>
          </a:p>
        </p:txBody>
      </p:sp>
      <p:sp>
        <p:nvSpPr>
          <p:cNvPr id="33" name="Rounded Rectangle 32"/>
          <p:cNvSpPr/>
          <p:nvPr/>
        </p:nvSpPr>
        <p:spPr bwMode="auto">
          <a:xfrm>
            <a:off x="5012923" y="3252122"/>
            <a:ext cx="3379499" cy="590040"/>
          </a:xfrm>
          <a:prstGeom prst="roundRect">
            <a:avLst/>
          </a:prstGeom>
          <a:gradFill>
            <a:gsLst>
              <a:gs pos="0">
                <a:srgbClr val="FFFF66"/>
              </a:gs>
              <a:gs pos="57000">
                <a:srgbClr val="F0EBD5"/>
              </a:gs>
              <a:gs pos="100000">
                <a:srgbClr val="FFC000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5023613" y="4614827"/>
            <a:ext cx="3379499" cy="590040"/>
          </a:xfrm>
          <a:prstGeom prst="roundRect">
            <a:avLst/>
          </a:prstGeom>
          <a:gradFill>
            <a:gsLst>
              <a:gs pos="0">
                <a:srgbClr val="00B050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1185" y="3297193"/>
            <a:ext cx="3101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GW (self-energy)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048945" y="4669543"/>
            <a:ext cx="3379499" cy="59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BSE (e-h coupling)</a:t>
            </a:r>
            <a:endParaRPr lang="en-US" sz="3200" dirty="0"/>
          </a:p>
        </p:txBody>
      </p:sp>
      <p:sp>
        <p:nvSpPr>
          <p:cNvPr id="37" name="Down Arrow 36"/>
          <p:cNvSpPr/>
          <p:nvPr/>
        </p:nvSpPr>
        <p:spPr bwMode="auto">
          <a:xfrm>
            <a:off x="6486997" y="2664056"/>
            <a:ext cx="366112" cy="598878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>
            <a:off x="6473607" y="3886200"/>
            <a:ext cx="366112" cy="691880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5729133"/>
            <a:ext cx="326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Electron-hole </a:t>
            </a:r>
            <a:r>
              <a:rPr lang="en-US" sz="2400" dirty="0" smtClean="0"/>
              <a:t>excitations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5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9" name="Title 1"/>
          <p:cNvSpPr txBox="1">
            <a:spLocks/>
          </p:cNvSpPr>
          <p:nvPr/>
        </p:nvSpPr>
        <p:spPr bwMode="auto">
          <a:xfrm>
            <a:off x="76200" y="76200"/>
            <a:ext cx="899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solidFill>
                  <a:srgbClr val="0000CC"/>
                </a:solidFill>
              </a:rPr>
              <a:t>The </a:t>
            </a:r>
            <a:r>
              <a:rPr lang="en-US" altLang="zh-CN" sz="3200" b="1" i="1" dirty="0" err="1" smtClean="0">
                <a:solidFill>
                  <a:srgbClr val="0000CC"/>
                </a:solidFill>
              </a:rPr>
              <a:t>BerkeleyGW</a:t>
            </a:r>
            <a:r>
              <a:rPr lang="en-US" altLang="zh-CN" sz="3200" b="1" i="1" dirty="0">
                <a:solidFill>
                  <a:srgbClr val="0000CC"/>
                </a:solidFill>
              </a:rPr>
              <a:t> package (https://berkeleygw.org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/)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54916"/>
            <a:ext cx="6705600" cy="5179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633415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Computer </a:t>
            </a:r>
            <a:r>
              <a:rPr lang="fr-FR" dirty="0" err="1"/>
              <a:t>Physics</a:t>
            </a:r>
            <a:r>
              <a:rPr lang="fr-FR" dirty="0"/>
              <a:t> Communications 183, 1269 (2012)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66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5"/>
          <p:cNvGrpSpPr>
            <a:grpSpLocks/>
          </p:cNvGrpSpPr>
          <p:nvPr/>
        </p:nvGrpSpPr>
        <p:grpSpPr bwMode="auto">
          <a:xfrm>
            <a:off x="457200" y="1627188"/>
            <a:ext cx="6043613" cy="4468812"/>
            <a:chOff x="563" y="886"/>
            <a:chExt cx="4198" cy="3165"/>
          </a:xfrm>
        </p:grpSpPr>
        <p:pic>
          <p:nvPicPr>
            <p:cNvPr id="19467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01" y="910"/>
              <a:ext cx="3960" cy="2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19468" name="Object 7"/>
            <p:cNvGraphicFramePr>
              <a:graphicFrameLocks noChangeAspect="1"/>
            </p:cNvGraphicFramePr>
            <p:nvPr/>
          </p:nvGraphicFramePr>
          <p:xfrm>
            <a:off x="588" y="2082"/>
            <a:ext cx="340" cy="4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11" name="Equation" r:id="rId4" imgW="164885" imgH="215619" progId="Equation.3">
                    <p:embed/>
                  </p:oleObj>
                </mc:Choice>
                <mc:Fallback>
                  <p:oleObj name="Equation" r:id="rId4" imgW="164885" imgH="215619" progId="Equation.3">
                    <p:embed/>
                    <p:pic>
                      <p:nvPicPr>
                        <p:cNvPr id="1946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2082"/>
                          <a:ext cx="340" cy="4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9" name="Text Box 8"/>
            <p:cNvSpPr txBox="1">
              <a:spLocks noChangeArrowheads="1"/>
            </p:cNvSpPr>
            <p:nvPr/>
          </p:nvSpPr>
          <p:spPr bwMode="auto">
            <a:xfrm>
              <a:off x="1944" y="3710"/>
              <a:ext cx="1768" cy="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400">
                  <a:latin typeface="Times New Roman" pitchFamily="18" charset="0"/>
                </a:rPr>
                <a:t>Photon energy (eV)</a:t>
              </a:r>
            </a:p>
          </p:txBody>
        </p:sp>
        <p:sp>
          <p:nvSpPr>
            <p:cNvPr id="19470" name="Rectangle 9"/>
            <p:cNvSpPr>
              <a:spLocks noChangeArrowheads="1"/>
            </p:cNvSpPr>
            <p:nvPr/>
          </p:nvSpPr>
          <p:spPr bwMode="auto">
            <a:xfrm>
              <a:off x="563" y="886"/>
              <a:ext cx="4159" cy="3165"/>
            </a:xfrm>
            <a:prstGeom prst="rect">
              <a:avLst/>
            </a:prstGeom>
            <a:noFill/>
            <a:ln w="38100">
              <a:solidFill>
                <a:srgbClr val="00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12573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Title 1"/>
          <p:cNvSpPr txBox="1">
            <a:spLocks/>
          </p:cNvSpPr>
          <p:nvPr/>
        </p:nvSpPr>
        <p:spPr bwMode="auto">
          <a:xfrm>
            <a:off x="1524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200" b="1" i="1" dirty="0">
                <a:solidFill>
                  <a:srgbClr val="0000CC"/>
                </a:solidFill>
              </a:rPr>
              <a:t>Optical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absorption </a:t>
            </a:r>
            <a:r>
              <a:rPr lang="en-US" altLang="zh-CN" sz="3200" b="1" i="1" dirty="0">
                <a:solidFill>
                  <a:srgbClr val="0000CC"/>
                </a:solidFill>
              </a:rPr>
              <a:t>of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semiconductors </a:t>
            </a:r>
            <a:endParaRPr lang="en-US" altLang="zh-CN" sz="3200" b="1" i="1" dirty="0">
              <a:solidFill>
                <a:srgbClr val="0000CC"/>
              </a:solidFill>
            </a:endParaRPr>
          </a:p>
          <a:p>
            <a:r>
              <a:rPr lang="en-US" altLang="zh-CN" sz="3200" b="1" i="1" dirty="0">
                <a:solidFill>
                  <a:srgbClr val="0000CC"/>
                </a:solidFill>
              </a:rPr>
              <a:t>from </a:t>
            </a:r>
            <a:r>
              <a:rPr lang="en-US" altLang="zh-CN" sz="3200" b="1" i="1" dirty="0" smtClean="0">
                <a:solidFill>
                  <a:srgbClr val="0000CC"/>
                </a:solidFill>
              </a:rPr>
              <a:t>first-principles</a:t>
            </a:r>
            <a:r>
              <a:rPr lang="en-US" altLang="zh-CN" sz="3200" b="1" i="1" dirty="0">
                <a:solidFill>
                  <a:srgbClr val="0000CC"/>
                </a:solidFill>
              </a:rPr>
              <a:t>: Silicon</a:t>
            </a:r>
            <a:endParaRPr lang="en-US" altLang="zh-CN" sz="3200" b="1" i="1" baseline="-25000" dirty="0">
              <a:solidFill>
                <a:srgbClr val="0000CC"/>
              </a:solidFill>
            </a:endParaRPr>
          </a:p>
        </p:txBody>
      </p:sp>
      <p:grpSp>
        <p:nvGrpSpPr>
          <p:cNvPr id="19461" name="Group 8"/>
          <p:cNvGrpSpPr>
            <a:grpSpLocks/>
          </p:cNvGrpSpPr>
          <p:nvPr/>
        </p:nvGrpSpPr>
        <p:grpSpPr bwMode="auto">
          <a:xfrm>
            <a:off x="3910013" y="2489200"/>
            <a:ext cx="2241550" cy="1030288"/>
            <a:chOff x="5143536" y="2627981"/>
            <a:chExt cx="2241553" cy="102961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5143536" y="2896095"/>
              <a:ext cx="104298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64" name="TextBox 4"/>
            <p:cNvSpPr txBox="1">
              <a:spLocks noChangeArrowheads="1"/>
            </p:cNvSpPr>
            <p:nvPr/>
          </p:nvSpPr>
          <p:spPr bwMode="auto">
            <a:xfrm>
              <a:off x="6306204" y="2627981"/>
              <a:ext cx="10788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FF0000"/>
                  </a:solidFill>
                </a:rPr>
                <a:t>Theory</a:t>
              </a:r>
            </a:p>
          </p:txBody>
        </p:sp>
        <p:sp>
          <p:nvSpPr>
            <p:cNvPr id="19465" name="TextBox 5"/>
            <p:cNvSpPr txBox="1">
              <a:spLocks noChangeArrowheads="1"/>
            </p:cNvSpPr>
            <p:nvPr/>
          </p:nvSpPr>
          <p:spPr bwMode="auto">
            <a:xfrm>
              <a:off x="5143536" y="3212068"/>
              <a:ext cx="12572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0000CC"/>
                  </a:solidFill>
                  <a:sym typeface="Symbol" pitchFamily="18" charset="2"/>
                </a:rPr>
                <a:t></a:t>
              </a:r>
              <a:endParaRPr lang="en-US" altLang="zh-CN" b="1">
                <a:solidFill>
                  <a:srgbClr val="0000CC"/>
                </a:solidFill>
              </a:endParaRPr>
            </a:p>
          </p:txBody>
        </p:sp>
        <p:sp>
          <p:nvSpPr>
            <p:cNvPr id="19466" name="TextBox 6"/>
            <p:cNvSpPr txBox="1">
              <a:spLocks noChangeArrowheads="1"/>
            </p:cNvSpPr>
            <p:nvPr/>
          </p:nvSpPr>
          <p:spPr bwMode="auto">
            <a:xfrm>
              <a:off x="6344456" y="3195935"/>
              <a:ext cx="7232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b="1">
                  <a:solidFill>
                    <a:srgbClr val="0000CC"/>
                  </a:solidFill>
                </a:rPr>
                <a:t>Exp.</a:t>
              </a:r>
            </a:p>
          </p:txBody>
        </p:sp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724400" y="3676650"/>
            <a:ext cx="4114800" cy="1200150"/>
          </a:xfrm>
          <a:prstGeom prst="rect">
            <a:avLst/>
          </a:prstGeom>
          <a:solidFill>
            <a:schemeClr val="bg1"/>
          </a:solidFill>
          <a:ln w="25400">
            <a:solidFill>
              <a:srgbClr val="00B0F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/>
              <a:t>Theory is now able to compare accurately with experiment without any fitting parameters!</a:t>
            </a:r>
          </a:p>
        </p:txBody>
      </p:sp>
    </p:spTree>
    <p:extLst>
      <p:ext uri="{BB962C8B-B14F-4D97-AF65-F5344CB8AC3E}">
        <p14:creationId xmlns:p14="http://schemas.microsoft.com/office/powerpoint/2010/main" val="109405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 txBox="1">
            <a:spLocks/>
          </p:cNvSpPr>
          <p:nvPr/>
        </p:nvSpPr>
        <p:spPr bwMode="auto">
          <a:xfrm>
            <a:off x="161097" y="3775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Our recent work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437070"/>
              </p:ext>
            </p:extLst>
          </p:nvPr>
        </p:nvGraphicFramePr>
        <p:xfrm>
          <a:off x="161097" y="609600"/>
          <a:ext cx="8600730" cy="2197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3" r:id="rId3" imgW="22704480" imgH="5790240" progId="">
                  <p:embed/>
                </p:oleObj>
              </mc:Choice>
              <mc:Fallback>
                <p:oleObj r:id="rId3" imgW="22704480" imgH="5790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97" y="609600"/>
                        <a:ext cx="8600730" cy="2197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0" y="3276600"/>
            <a:ext cx="4200747" cy="3391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45247"/>
            <a:ext cx="3971097" cy="38841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664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 txBox="1">
            <a:spLocks/>
          </p:cNvSpPr>
          <p:nvPr/>
        </p:nvSpPr>
        <p:spPr bwMode="auto">
          <a:xfrm>
            <a:off x="161097" y="3775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zh-CN" sz="3600" b="1" i="1" dirty="0" smtClean="0">
                <a:solidFill>
                  <a:srgbClr val="0000CC"/>
                </a:solidFill>
              </a:rPr>
              <a:t>Our recent work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91609"/>
              </p:ext>
            </p:extLst>
          </p:nvPr>
        </p:nvGraphicFramePr>
        <p:xfrm>
          <a:off x="732947" y="641707"/>
          <a:ext cx="7467600" cy="2253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7" r:id="rId3" imgW="23885640" imgH="7200000" progId="">
                  <p:embed/>
                </p:oleObj>
              </mc:Choice>
              <mc:Fallback>
                <p:oleObj r:id="rId3" imgW="23885640" imgH="7200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947" y="641707"/>
                        <a:ext cx="7467600" cy="2253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6664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82" y="2952026"/>
            <a:ext cx="297180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156" y="2929890"/>
            <a:ext cx="3756171" cy="387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" y="5136659"/>
            <a:ext cx="5050789" cy="1613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3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Box 14"/>
          <p:cNvSpPr txBox="1">
            <a:spLocks noChangeArrowheads="1"/>
          </p:cNvSpPr>
          <p:nvPr/>
        </p:nvSpPr>
        <p:spPr bwMode="auto">
          <a:xfrm>
            <a:off x="133350" y="228600"/>
            <a:ext cx="88074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rgbClr val="0000FF"/>
                </a:solidFill>
              </a:rPr>
              <a:t>Speed </a:t>
            </a:r>
            <a:r>
              <a:rPr lang="en-US" altLang="zh-CN" sz="3600" b="1" i="1" dirty="0">
                <a:solidFill>
                  <a:srgbClr val="0000FF"/>
                </a:solidFill>
              </a:rPr>
              <a:t>up GW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calculations </a:t>
            </a:r>
            <a:r>
              <a:rPr lang="en-US" altLang="zh-CN" sz="3600" b="1" i="1" dirty="0">
                <a:solidFill>
                  <a:srgbClr val="0000FF"/>
                </a:solidFill>
              </a:rPr>
              <a:t>for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large systems</a:t>
            </a:r>
            <a:r>
              <a:rPr lang="en-US" altLang="zh-CN" sz="3600" b="1" i="1" dirty="0">
                <a:solidFill>
                  <a:srgbClr val="0000FF"/>
                </a:solidFill>
              </a:rPr>
              <a:t>?</a:t>
            </a:r>
          </a:p>
        </p:txBody>
      </p:sp>
      <p:pic>
        <p:nvPicPr>
          <p:cNvPr id="26628" name="Picture 5" descr="F:\proposal2014\NSF_2014\mgo_dos.e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38798"/>
            <a:ext cx="631825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2"/>
          <p:cNvSpPr txBox="1">
            <a:spLocks noChangeArrowheads="1"/>
          </p:cNvSpPr>
          <p:nvPr/>
        </p:nvSpPr>
        <p:spPr bwMode="auto">
          <a:xfrm>
            <a:off x="2576513" y="5564698"/>
            <a:ext cx="17573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/>
              <a:t>DOS of MgO</a:t>
            </a:r>
          </a:p>
        </p:txBody>
      </p:sp>
      <p:sp>
        <p:nvSpPr>
          <p:cNvPr id="4" name="Oval 3"/>
          <p:cNvSpPr/>
          <p:nvPr/>
        </p:nvSpPr>
        <p:spPr>
          <a:xfrm rot="20187025">
            <a:off x="2765425" y="2173798"/>
            <a:ext cx="4013200" cy="685800"/>
          </a:xfrm>
          <a:prstGeom prst="ellipse">
            <a:avLst/>
          </a:prstGeom>
          <a:solidFill>
            <a:srgbClr val="0066FF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705600" y="2419861"/>
            <a:ext cx="2286000" cy="10160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/>
              <a:t>Do we really need an explicit band-by-band summation?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181600" y="2529398"/>
            <a:ext cx="1524000" cy="45720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276600" y="1734061"/>
            <a:ext cx="3352800" cy="1401762"/>
            <a:chOff x="3276600" y="2405817"/>
            <a:chExt cx="3352800" cy="1400890"/>
          </a:xfrm>
        </p:grpSpPr>
        <p:sp>
          <p:nvSpPr>
            <p:cNvPr id="9" name="Oval 8"/>
            <p:cNvSpPr/>
            <p:nvPr/>
          </p:nvSpPr>
          <p:spPr>
            <a:xfrm>
              <a:off x="3276600" y="3657575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540125" y="3524308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19525" y="3381522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44950" y="3279985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271963" y="3181621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495800" y="3091190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10175" y="2816723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956175" y="2903982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735513" y="2986481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67350" y="2750090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686425" y="2675524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962650" y="2572400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248400" y="2483556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477000" y="2405817"/>
              <a:ext cx="152400" cy="1491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1295400" y="2605598"/>
            <a:ext cx="1524000" cy="0"/>
          </a:xfrm>
          <a:prstGeom prst="straightConnector1">
            <a:avLst/>
          </a:prstGeom>
          <a:ln w="317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181100" y="1807086"/>
            <a:ext cx="1828800" cy="646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Explicit band-by-band summation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 rot="-1253017">
            <a:off x="3621088" y="1741998"/>
            <a:ext cx="2146300" cy="3698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Integration/sampling</a:t>
            </a:r>
          </a:p>
        </p:txBody>
      </p:sp>
      <p:sp>
        <p:nvSpPr>
          <p:cNvPr id="31" name="Oval 30"/>
          <p:cNvSpPr/>
          <p:nvPr/>
        </p:nvSpPr>
        <p:spPr>
          <a:xfrm>
            <a:off x="3009900" y="3138998"/>
            <a:ext cx="152400" cy="1492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4090" y="6237798"/>
            <a:ext cx="3797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Scientific Reports </a:t>
            </a:r>
            <a:r>
              <a:rPr lang="en-US" sz="2000" b="1" dirty="0">
                <a:latin typeface="Times New Roman" panose="02020603050405020304" pitchFamily="18" charset="0"/>
              </a:rPr>
              <a:t>6</a:t>
            </a:r>
            <a:r>
              <a:rPr lang="en-US" sz="2000" dirty="0">
                <a:latin typeface="Times New Roman" panose="02020603050405020304" pitchFamily="18" charset="0"/>
              </a:rPr>
              <a:t>, 36849 (2016).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D843-1D60-43D0-BE92-9CC28442D998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Box 14"/>
          <p:cNvSpPr txBox="1">
            <a:spLocks noChangeArrowheads="1"/>
          </p:cNvSpPr>
          <p:nvPr/>
        </p:nvSpPr>
        <p:spPr bwMode="auto">
          <a:xfrm>
            <a:off x="133350" y="228600"/>
            <a:ext cx="82981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600" b="1" i="1" dirty="0">
                <a:solidFill>
                  <a:srgbClr val="0000FF"/>
                </a:solidFill>
              </a:rPr>
              <a:t>Speed up GW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calculation </a:t>
            </a:r>
            <a:r>
              <a:rPr lang="en-US" altLang="zh-CN" sz="3600" b="1" i="1" dirty="0">
                <a:solidFill>
                  <a:srgbClr val="0000FF"/>
                </a:solidFill>
              </a:rPr>
              <a:t>for </a:t>
            </a:r>
            <a:r>
              <a:rPr lang="en-US" altLang="zh-CN" sz="3600" b="1" i="1" dirty="0" smtClean="0">
                <a:solidFill>
                  <a:srgbClr val="0000FF"/>
                </a:solidFill>
              </a:rPr>
              <a:t>large systems</a:t>
            </a:r>
            <a:endParaRPr lang="en-US" altLang="zh-CN" sz="3600" b="1" i="1" dirty="0">
              <a:solidFill>
                <a:srgbClr val="0000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610600" cy="2616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1" y="1219200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Contributions from high energy states are calculated by an energy integration: 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:  free-electron-like DOS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381000" y="3302457"/>
            <a:ext cx="7391400" cy="1146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510053"/>
              </p:ext>
            </p:extLst>
          </p:nvPr>
        </p:nvGraphicFramePr>
        <p:xfrm>
          <a:off x="709613" y="5029200"/>
          <a:ext cx="33639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9" name="Equation" r:id="rId4" imgW="1612800" imgH="393480" progId="Equation.3">
                  <p:embed/>
                </p:oleObj>
              </mc:Choice>
              <mc:Fallback>
                <p:oleObj name="Equation" r:id="rId4" imgW="1612800" imgH="3934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029200"/>
                        <a:ext cx="33639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3245068" y="2057400"/>
            <a:ext cx="609600" cy="1308121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0" y="1748135"/>
            <a:ext cx="2469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Low-energy states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9800" y="4367044"/>
            <a:ext cx="2661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High-energy states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891" y="6416675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Scientific Reports 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, 36849 (2016).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D843-1D60-43D0-BE92-9CC28442D998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85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555" name="Title 1"/>
          <p:cNvSpPr txBox="1">
            <a:spLocks/>
          </p:cNvSpPr>
          <p:nvPr/>
        </p:nvSpPr>
        <p:spPr bwMode="auto">
          <a:xfrm>
            <a:off x="152400" y="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CC"/>
                </a:solidFill>
              </a:rPr>
              <a:t>Accuracy/performance of the new method</a:t>
            </a:r>
            <a:endParaRPr lang="en-US" altLang="zh-CN" sz="36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8" y="1600201"/>
            <a:ext cx="9111281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591505"/>
            <a:ext cx="3466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QP band structure of </a:t>
            </a:r>
            <a:r>
              <a:rPr lang="en-US" sz="2400" dirty="0" err="1" smtClean="0"/>
              <a:t>MgO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1" y="5644058"/>
            <a:ext cx="2673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QP band gap of </a:t>
            </a:r>
            <a:r>
              <a:rPr lang="en-US" sz="2400" dirty="0" err="1" smtClean="0"/>
              <a:t>ZnO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905702" y="4572000"/>
            <a:ext cx="439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100        180        250       310       360        400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91" y="6416675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Scientific Reports 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, 36849 (2016).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12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52400" y="76200"/>
            <a:ext cx="86868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300" b="1" i="1" dirty="0">
                <a:solidFill>
                  <a:srgbClr val="0000CC"/>
                </a:solidFill>
              </a:rPr>
              <a:t>Large </a:t>
            </a:r>
            <a:r>
              <a:rPr lang="en-US" altLang="zh-CN" sz="3300" b="1" i="1" dirty="0" smtClean="0">
                <a:solidFill>
                  <a:srgbClr val="0000CC"/>
                </a:solidFill>
              </a:rPr>
              <a:t>scale </a:t>
            </a:r>
            <a:r>
              <a:rPr lang="en-US" altLang="zh-CN" sz="3300" b="1" i="1" dirty="0">
                <a:solidFill>
                  <a:srgbClr val="0000CC"/>
                </a:solidFill>
              </a:rPr>
              <a:t>GW </a:t>
            </a:r>
            <a:r>
              <a:rPr lang="en-US" altLang="zh-CN" sz="3300" b="1" i="1" dirty="0" smtClean="0">
                <a:solidFill>
                  <a:srgbClr val="0000CC"/>
                </a:solidFill>
              </a:rPr>
              <a:t>calculations</a:t>
            </a:r>
            <a:endParaRPr lang="en-US" altLang="zh-CN" sz="3300" b="1" i="1" baseline="-25000" dirty="0">
              <a:solidFill>
                <a:srgbClr val="0000CC"/>
              </a:solidFill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0" y="1684338"/>
            <a:ext cx="87376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304800" y="5494338"/>
            <a:ext cx="8535988" cy="83026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A speed-up factor of nearly two orders of magnitude is achieved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Numerical </a:t>
            </a:r>
            <a:r>
              <a:rPr lang="en-US" altLang="zh-CN" sz="2400" dirty="0" smtClean="0"/>
              <a:t>error: less than </a:t>
            </a:r>
            <a:r>
              <a:rPr lang="en-US" altLang="zh-CN" sz="2400" dirty="0"/>
              <a:t>±0.05 </a:t>
            </a:r>
            <a:r>
              <a:rPr lang="en-US" altLang="zh-CN" sz="2400" dirty="0" err="1"/>
              <a:t>eV</a:t>
            </a:r>
            <a:endParaRPr lang="en-US" altLang="zh-CN" sz="2400" dirty="0"/>
          </a:p>
        </p:txBody>
      </p:sp>
      <p:sp>
        <p:nvSpPr>
          <p:cNvPr id="6" name="Oval 5"/>
          <p:cNvSpPr/>
          <p:nvPr/>
        </p:nvSpPr>
        <p:spPr>
          <a:xfrm>
            <a:off x="6413500" y="1824038"/>
            <a:ext cx="1219200" cy="3505200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7950" y="1828800"/>
            <a:ext cx="1219200" cy="3505200"/>
          </a:xfrm>
          <a:prstGeom prst="ellipse">
            <a:avLst/>
          </a:prstGeom>
          <a:solidFill>
            <a:srgbClr val="0000CC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657" name="TextBox 2"/>
          <p:cNvSpPr txBox="1">
            <a:spLocks noChangeArrowheads="1"/>
          </p:cNvSpPr>
          <p:nvPr/>
        </p:nvSpPr>
        <p:spPr bwMode="auto">
          <a:xfrm>
            <a:off x="322263" y="1219200"/>
            <a:ext cx="40782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/>
              <a:t>Band gap of MgO supercells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09600" y="4572000"/>
            <a:ext cx="4648200" cy="425668"/>
          </a:xfrm>
          <a:prstGeom prst="ellipse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891" y="6416675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Scientific Reports 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, 36849 (2016).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animBg="1"/>
      <p:bldP spid="6" grpId="0" animBg="1"/>
      <p:bldP spid="13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2" name="Rectangle 6"/>
          <p:cNvSpPr>
            <a:spLocks noChangeArrowheads="1"/>
          </p:cNvSpPr>
          <p:nvPr/>
        </p:nvSpPr>
        <p:spPr bwMode="auto">
          <a:xfrm>
            <a:off x="368300" y="1314450"/>
            <a:ext cx="8558213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concept, quasiparticle band structure and band gap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Quasiparticle equation, self-energy, and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the GW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approximation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First-principles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Success and challenges of the GW method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itchFamily="34" charset="0"/>
              </a:rPr>
              <a:t>Acceleration techniques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 smtClean="0">
                <a:latin typeface="+mn-lt"/>
                <a:cs typeface="Arial" pitchFamily="34" charset="0"/>
              </a:rPr>
              <a:t>GW calculations of 2D </a:t>
            </a:r>
            <a:r>
              <a:rPr lang="en-US" sz="2400" dirty="0" smtClean="0">
                <a:latin typeface="+mn-lt"/>
                <a:cs typeface="Arial" pitchFamily="34" charset="0"/>
              </a:rPr>
              <a:t>materials</a:t>
            </a:r>
          </a:p>
          <a:p>
            <a:pPr marL="228600" indent="-228600" eaLnBrk="0" hangingPunct="0">
              <a:spcBef>
                <a:spcPts val="500"/>
              </a:spcBef>
              <a:spcAft>
                <a:spcPts val="500"/>
              </a:spcAft>
              <a:buFontTx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Electron-hole excitations and the Bethe-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Salpeter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cs typeface="Arial" pitchFamily="34" charset="0"/>
              </a:rPr>
              <a:t>equation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47108" name="Rectangle 9"/>
          <p:cNvSpPr>
            <a:spLocks noChangeArrowheads="1"/>
          </p:cNvSpPr>
          <p:nvPr/>
        </p:nvSpPr>
        <p:spPr bwMode="auto">
          <a:xfrm>
            <a:off x="152400" y="246708"/>
            <a:ext cx="822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b="1" i="1" dirty="0" smtClean="0">
                <a:solidFill>
                  <a:srgbClr val="0000CC"/>
                </a:solidFill>
                <a:latin typeface="+mn-lt"/>
                <a:cs typeface="Arial" pitchFamily="34" charset="0"/>
              </a:rPr>
              <a:t>Outline</a:t>
            </a:r>
            <a:endParaRPr lang="en-US" sz="3600" b="1" i="1" dirty="0">
              <a:solidFill>
                <a:srgbClr val="0000CC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668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7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90600"/>
            <a:ext cx="9144000" cy="114300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6562" name="Picture 2" descr="https://www.nano-tcad.ethz.ch/fileadmin/_processed_/csm_mos2_structure_6dedf1c0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056" y="31532"/>
            <a:ext cx="398850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3506" name="Rectangle 50"/>
          <p:cNvSpPr>
            <a:spLocks noChangeArrowheads="1"/>
          </p:cNvSpPr>
          <p:nvPr/>
        </p:nvSpPr>
        <p:spPr bwMode="auto">
          <a:xfrm>
            <a:off x="330473" y="1219200"/>
            <a:ext cx="8545513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altLang="zh-CN" sz="2000" dirty="0"/>
              <a:t>  </a:t>
            </a:r>
            <a:r>
              <a:rPr lang="en-US" altLang="zh-CN" sz="2400" dirty="0" smtClean="0"/>
              <a:t>Reported GW band gap of MoS</a:t>
            </a:r>
            <a:r>
              <a:rPr lang="en-US" altLang="zh-CN" sz="2400" baseline="-25000" dirty="0" smtClean="0"/>
              <a:t>2</a:t>
            </a:r>
            <a:r>
              <a:rPr lang="en-US" altLang="zh-CN" sz="2400" dirty="0" smtClean="0"/>
              <a:t>: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en-US" altLang="zh-CN" sz="2400" dirty="0" smtClean="0">
                <a:solidFill>
                  <a:srgbClr val="0000CC"/>
                </a:solidFill>
              </a:rPr>
              <a:t>2.41 ~ 2.84 eV 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0000CC"/>
                </a:solidFill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</a:rPr>
              <a:t>  (without including spin-orbit interactions)</a:t>
            </a:r>
          </a:p>
          <a:p>
            <a:pPr>
              <a:lnSpc>
                <a:spcPct val="110000"/>
              </a:lnSpc>
              <a:buFontTx/>
              <a:buChar char="•"/>
            </a:pPr>
            <a:endParaRPr lang="en-US" altLang="zh-CN" sz="2400" dirty="0"/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altLang="zh-CN" sz="2400" dirty="0" smtClean="0"/>
              <a:t> Methods: G</a:t>
            </a:r>
            <a:r>
              <a:rPr lang="en-US" altLang="zh-CN" sz="2400" baseline="30000" dirty="0" smtClean="0"/>
              <a:t>0</a:t>
            </a:r>
            <a:r>
              <a:rPr lang="en-US" altLang="zh-CN" sz="2400" dirty="0" smtClean="0"/>
              <a:t>W</a:t>
            </a:r>
            <a:r>
              <a:rPr lang="en-US" altLang="zh-CN" sz="2400" baseline="30000" dirty="0" smtClean="0"/>
              <a:t>0</a:t>
            </a:r>
            <a:r>
              <a:rPr lang="en-US" altLang="zh-CN" sz="2400" dirty="0" smtClean="0"/>
              <a:t>, G</a:t>
            </a:r>
            <a:r>
              <a:rPr lang="en-US" altLang="zh-CN" sz="2400" baseline="30000" dirty="0" smtClean="0"/>
              <a:t>1</a:t>
            </a:r>
            <a:r>
              <a:rPr lang="en-US" altLang="zh-CN" sz="2400" dirty="0" smtClean="0"/>
              <a:t>W</a:t>
            </a:r>
            <a:r>
              <a:rPr lang="en-US" altLang="zh-CN" sz="2400" baseline="30000" dirty="0" smtClean="0"/>
              <a:t>0</a:t>
            </a:r>
            <a:r>
              <a:rPr lang="en-US" altLang="zh-CN" sz="2400" dirty="0" smtClean="0"/>
              <a:t>, self-consistent GW, </a:t>
            </a:r>
            <a:r>
              <a:rPr lang="en-US" altLang="zh-CN" sz="2400" dirty="0" err="1" smtClean="0"/>
              <a:t>etc</a:t>
            </a:r>
            <a:endParaRPr lang="en-US" altLang="zh-CN" sz="2400" dirty="0" smtClean="0"/>
          </a:p>
          <a:p>
            <a:pPr>
              <a:lnSpc>
                <a:spcPct val="110000"/>
              </a:lnSpc>
            </a:pPr>
            <a:endParaRPr lang="en-US" altLang="zh-CN" sz="2400" dirty="0" smtClean="0"/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altLang="zh-CN" sz="2400" dirty="0" smtClean="0"/>
              <a:t> Parameters used: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/>
              <a:t>    - Number of conduction bands (3-atom unit cell): </a:t>
            </a:r>
            <a:r>
              <a:rPr lang="en-US" altLang="zh-CN" sz="2400" dirty="0" smtClean="0">
                <a:solidFill>
                  <a:srgbClr val="0000CC"/>
                </a:solidFill>
              </a:rPr>
              <a:t>96 </a:t>
            </a:r>
            <a:r>
              <a:rPr lang="en-US" altLang="zh-CN" sz="2400" dirty="0" smtClean="0"/>
              <a:t>to</a:t>
            </a:r>
            <a:r>
              <a:rPr lang="en-US" altLang="zh-CN" sz="2400" dirty="0" smtClean="0">
                <a:solidFill>
                  <a:srgbClr val="0000CC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10,000</a:t>
            </a:r>
          </a:p>
          <a:p>
            <a:pPr>
              <a:lnSpc>
                <a:spcPct val="11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- k-point sampling: </a:t>
            </a:r>
            <a:r>
              <a:rPr lang="en-US" altLang="zh-CN" sz="2400" dirty="0" smtClean="0">
                <a:solidFill>
                  <a:srgbClr val="0000CC"/>
                </a:solidFill>
              </a:rPr>
              <a:t>6x6x1 </a:t>
            </a:r>
            <a:r>
              <a:rPr lang="en-US" altLang="zh-CN" sz="2400" dirty="0" smtClean="0"/>
              <a:t>to</a:t>
            </a:r>
            <a:r>
              <a:rPr lang="en-US" altLang="zh-CN" sz="2400" dirty="0" smtClean="0">
                <a:solidFill>
                  <a:srgbClr val="0000CC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24x24x1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   - Who do you trust?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0"/>
            <a:ext cx="86868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solidFill>
                  <a:srgbClr val="0000FF"/>
                </a:solidFill>
              </a:rPr>
              <a:t>What about 2D materials?</a:t>
            </a:r>
            <a:endParaRPr lang="en-US" altLang="zh-CN" sz="3600" b="1" i="1" baseline="-25000" dirty="0">
              <a:solidFill>
                <a:srgbClr val="0000FF"/>
              </a:solidFill>
            </a:endParaRPr>
          </a:p>
        </p:txBody>
      </p:sp>
      <p:sp>
        <p:nvSpPr>
          <p:cNvPr id="2048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" name="TextBox 1"/>
          <p:cNvSpPr txBox="1"/>
          <p:nvPr/>
        </p:nvSpPr>
        <p:spPr>
          <a:xfrm>
            <a:off x="6926247" y="1855867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MoS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2039740" y="5467702"/>
            <a:ext cx="5064520" cy="1015663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PRB </a:t>
            </a:r>
            <a:r>
              <a:rPr lang="en-US" sz="2000" dirty="0"/>
              <a:t>85, 205302 (2012</a:t>
            </a:r>
            <a:r>
              <a:rPr lang="en-US" sz="2000" dirty="0" smtClean="0"/>
              <a:t>); PRB </a:t>
            </a:r>
            <a:r>
              <a:rPr lang="en-US" sz="2000" dirty="0"/>
              <a:t>86, 115409 (2012</a:t>
            </a:r>
            <a:r>
              <a:rPr lang="en-US" sz="2000" dirty="0" smtClean="0"/>
              <a:t>);</a:t>
            </a:r>
          </a:p>
          <a:p>
            <a:r>
              <a:rPr lang="en-US" sz="2000" dirty="0" smtClean="0"/>
              <a:t>PRB 87, </a:t>
            </a:r>
            <a:r>
              <a:rPr lang="en-US" sz="2000" dirty="0"/>
              <a:t>155304 (2013</a:t>
            </a:r>
            <a:r>
              <a:rPr lang="en-US" sz="2000" dirty="0" smtClean="0"/>
              <a:t>); PRB </a:t>
            </a:r>
            <a:r>
              <a:rPr lang="en-US" sz="2000" dirty="0"/>
              <a:t>88, 045412 (</a:t>
            </a:r>
            <a:r>
              <a:rPr lang="en-US" sz="2000" dirty="0" smtClean="0"/>
              <a:t>2013); </a:t>
            </a:r>
            <a:endParaRPr lang="en-US" sz="2000" dirty="0"/>
          </a:p>
          <a:p>
            <a:r>
              <a:rPr lang="en-US" sz="2000" dirty="0" smtClean="0"/>
              <a:t>PRL </a:t>
            </a:r>
            <a:r>
              <a:rPr lang="en-US" sz="2000" dirty="0"/>
              <a:t>115, </a:t>
            </a:r>
            <a:r>
              <a:rPr lang="en-US" sz="2000" dirty="0" smtClean="0"/>
              <a:t>119901 (2013)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6F88D-4DE5-4DA5-8E63-8D4E9AEBF4A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758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13167</TotalTime>
  <Words>1743</Words>
  <Application>Microsoft Office PowerPoint</Application>
  <PresentationFormat>On-screen Show (4:3)</PresentationFormat>
  <Paragraphs>303</Paragraphs>
  <Slides>37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MS PGothic</vt:lpstr>
      <vt:lpstr>SimSun</vt:lpstr>
      <vt:lpstr>SimSun</vt:lpstr>
      <vt:lpstr>Arial</vt:lpstr>
      <vt:lpstr>Calibri</vt:lpstr>
      <vt:lpstr>Cambria Math</vt:lpstr>
      <vt:lpstr>Georgia</vt:lpstr>
      <vt:lpstr>Symbol</vt:lpstr>
      <vt:lpstr>Times</vt:lpstr>
      <vt:lpstr>Times New Roman</vt:lpstr>
      <vt:lpstr>Trebuchet MS</vt:lpstr>
      <vt:lpstr>Office Theme</vt:lpstr>
      <vt:lpstr>Microsoft Equation 3.0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pzhang</dc:creator>
  <cp:lastModifiedBy>Peihong Zhang</cp:lastModifiedBy>
  <cp:revision>806</cp:revision>
  <dcterms:created xsi:type="dcterms:W3CDTF">2006-08-16T00:00:00Z</dcterms:created>
  <dcterms:modified xsi:type="dcterms:W3CDTF">2022-07-13T01:33:23Z</dcterms:modified>
</cp:coreProperties>
</file>